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Layouts/slideLayout60.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Lst>
  <p:sldIdLst>
    <p:sldId id="271" r:id="rId7"/>
    <p:sldId id="256" r:id="rId8"/>
    <p:sldId id="257" r:id="rId9"/>
    <p:sldId id="272" r:id="rId10"/>
    <p:sldId id="259" r:id="rId11"/>
    <p:sldId id="260" r:id="rId12"/>
    <p:sldId id="261" r:id="rId13"/>
    <p:sldId id="262" r:id="rId14"/>
    <p:sldId id="273" r:id="rId15"/>
    <p:sldId id="274" r:id="rId16"/>
    <p:sldId id="275" r:id="rId17"/>
    <p:sldId id="276" r:id="rId18"/>
    <p:sldId id="277" r:id="rId19"/>
    <p:sldId id="278" r:id="rId20"/>
    <p:sldId id="265" r:id="rId21"/>
    <p:sldId id="279" r:id="rId22"/>
    <p:sldId id="280" r:id="rId23"/>
    <p:sldId id="281" r:id="rId24"/>
    <p:sldId id="282" r:id="rId25"/>
    <p:sldId id="283" r:id="rId26"/>
    <p:sldId id="286" r:id="rId27"/>
    <p:sldId id="285" r:id="rId28"/>
    <p:sldId id="287" r:id="rId29"/>
    <p:sldId id="288" r:id="rId30"/>
    <p:sldId id="289" r:id="rId31"/>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86"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B9149FC8-848A-49DE-9DE1-02B5F296746B}" type="datetimeFigureOut">
              <a:rPr lang="pl-PL" smtClean="0"/>
              <a:pPr/>
              <a:t>2020-04-30</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BD9930A-5692-4543-A097-6923595D0F19}" type="slidenum">
              <a:rPr lang="pl-PL" smtClean="0"/>
              <a:pPr/>
              <a:t>‹#›</a:t>
            </a:fld>
            <a:endParaRPr lang="pl-PL"/>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B9149FC8-848A-49DE-9DE1-02B5F296746B}" type="datetimeFigureOut">
              <a:rPr lang="pl-PL" smtClean="0"/>
              <a:pPr/>
              <a:t>2020-04-30</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BD9930A-5692-4543-A097-6923595D0F19}" type="slidenum">
              <a:rPr lang="pl-PL" smtClean="0"/>
              <a:pPr/>
              <a:t>‹#›</a:t>
            </a:fld>
            <a:endParaRPr lang="pl-PL"/>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B9149FC8-848A-49DE-9DE1-02B5F296746B}" type="datetimeFigureOut">
              <a:rPr lang="pl-PL" smtClean="0"/>
              <a:pPr/>
              <a:t>2020-04-30</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BD9930A-5692-4543-A097-6923595D0F19}" type="slidenum">
              <a:rPr lang="pl-PL" smtClean="0"/>
              <a:pPr/>
              <a:t>‹#›</a:t>
            </a:fld>
            <a:endParaRPr lang="pl-PL"/>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5559275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03340364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34973582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17596533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8" name="Symbol zastępczy stopki 7"/>
          <p:cNvSpPr>
            <a:spLocks noGrp="1"/>
          </p:cNvSpPr>
          <p:nvPr>
            <p:ph type="ftr" sz="quarter" idx="11"/>
          </p:nvPr>
        </p:nvSpPr>
        <p:spPr/>
        <p:txBody>
          <a:bodyPr/>
          <a:lstStyle/>
          <a:p>
            <a:endParaRPr lang="pl-PL">
              <a:solidFill>
                <a:prstClr val="black">
                  <a:tint val="75000"/>
                </a:prstClr>
              </a:solidFill>
            </a:endParaRPr>
          </a:p>
        </p:txBody>
      </p:sp>
      <p:sp>
        <p:nvSpPr>
          <p:cNvPr id="9" name="Symbol zastępczy numeru slajdu 8"/>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31789440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4" name="Symbol zastępczy stopki 3"/>
          <p:cNvSpPr>
            <a:spLocks noGrp="1"/>
          </p:cNvSpPr>
          <p:nvPr>
            <p:ph type="ftr" sz="quarter" idx="11"/>
          </p:nvPr>
        </p:nvSpPr>
        <p:spPr/>
        <p:txBody>
          <a:bodyPr/>
          <a:lstStyle/>
          <a:p>
            <a:endParaRPr lang="pl-PL">
              <a:solidFill>
                <a:prstClr val="black">
                  <a:tint val="75000"/>
                </a:prstClr>
              </a:solidFill>
            </a:endParaRPr>
          </a:p>
        </p:txBody>
      </p:sp>
      <p:sp>
        <p:nvSpPr>
          <p:cNvPr id="5" name="Symbol zastępczy numeru slajdu 4"/>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41214744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3" name="Symbol zastępczy stopki 2"/>
          <p:cNvSpPr>
            <a:spLocks noGrp="1"/>
          </p:cNvSpPr>
          <p:nvPr>
            <p:ph type="ftr" sz="quarter" idx="11"/>
          </p:nvPr>
        </p:nvSpPr>
        <p:spPr/>
        <p:txBody>
          <a:bodyPr/>
          <a:lstStyle/>
          <a:p>
            <a:endParaRPr lang="pl-PL">
              <a:solidFill>
                <a:prstClr val="black">
                  <a:tint val="75000"/>
                </a:prstClr>
              </a:solidFill>
            </a:endParaRPr>
          </a:p>
        </p:txBody>
      </p:sp>
      <p:sp>
        <p:nvSpPr>
          <p:cNvPr id="4" name="Symbol zastępczy numeru slajdu 3"/>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402412653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26169689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B9149FC8-848A-49DE-9DE1-02B5F296746B}" type="datetimeFigureOut">
              <a:rPr lang="pl-PL" smtClean="0"/>
              <a:pPr/>
              <a:t>2020-04-30</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BD9930A-5692-4543-A097-6923595D0F19}" type="slidenum">
              <a:rPr lang="pl-PL" smtClean="0"/>
              <a:pPr/>
              <a:t>‹#›</a:t>
            </a:fld>
            <a:endParaRPr lang="pl-PL"/>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16204207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29213004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05273492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74881703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14990003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995123767"/>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94709525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8" name="Symbol zastępczy stopki 7"/>
          <p:cNvSpPr>
            <a:spLocks noGrp="1"/>
          </p:cNvSpPr>
          <p:nvPr>
            <p:ph type="ftr" sz="quarter" idx="11"/>
          </p:nvPr>
        </p:nvSpPr>
        <p:spPr/>
        <p:txBody>
          <a:bodyPr/>
          <a:lstStyle/>
          <a:p>
            <a:endParaRPr lang="pl-PL">
              <a:solidFill>
                <a:prstClr val="black">
                  <a:tint val="75000"/>
                </a:prstClr>
              </a:solidFill>
            </a:endParaRPr>
          </a:p>
        </p:txBody>
      </p:sp>
      <p:sp>
        <p:nvSpPr>
          <p:cNvPr id="9" name="Symbol zastępczy numeru slajdu 8"/>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59527677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4" name="Symbol zastępczy stopki 3"/>
          <p:cNvSpPr>
            <a:spLocks noGrp="1"/>
          </p:cNvSpPr>
          <p:nvPr>
            <p:ph type="ftr" sz="quarter" idx="11"/>
          </p:nvPr>
        </p:nvSpPr>
        <p:spPr/>
        <p:txBody>
          <a:bodyPr/>
          <a:lstStyle/>
          <a:p>
            <a:endParaRPr lang="pl-PL">
              <a:solidFill>
                <a:prstClr val="black">
                  <a:tint val="75000"/>
                </a:prstClr>
              </a:solidFill>
            </a:endParaRPr>
          </a:p>
        </p:txBody>
      </p:sp>
      <p:sp>
        <p:nvSpPr>
          <p:cNvPr id="5" name="Symbol zastępczy numeru slajdu 4"/>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178767494"/>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3" name="Symbol zastępczy stopki 2"/>
          <p:cNvSpPr>
            <a:spLocks noGrp="1"/>
          </p:cNvSpPr>
          <p:nvPr>
            <p:ph type="ftr" sz="quarter" idx="11"/>
          </p:nvPr>
        </p:nvSpPr>
        <p:spPr/>
        <p:txBody>
          <a:bodyPr/>
          <a:lstStyle/>
          <a:p>
            <a:endParaRPr lang="pl-PL">
              <a:solidFill>
                <a:prstClr val="black">
                  <a:tint val="75000"/>
                </a:prstClr>
              </a:solidFill>
            </a:endParaRPr>
          </a:p>
        </p:txBody>
      </p:sp>
      <p:sp>
        <p:nvSpPr>
          <p:cNvPr id="4" name="Symbol zastępczy numeru slajdu 3"/>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30291955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B9149FC8-848A-49DE-9DE1-02B5F296746B}" type="datetimeFigureOut">
              <a:rPr lang="pl-PL" smtClean="0"/>
              <a:pPr/>
              <a:t>2020-04-30</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BD9930A-5692-4543-A097-6923595D0F19}" type="slidenum">
              <a:rPr lang="pl-PL" smtClean="0"/>
              <a:pPr/>
              <a:t>‹#›</a:t>
            </a:fld>
            <a:endParaRPr lang="pl-PL"/>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63638851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71254233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192453857"/>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406608505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716362644"/>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41572032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67730407"/>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63597972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8" name="Symbol zastępczy stopki 7"/>
          <p:cNvSpPr>
            <a:spLocks noGrp="1"/>
          </p:cNvSpPr>
          <p:nvPr>
            <p:ph type="ftr" sz="quarter" idx="11"/>
          </p:nvPr>
        </p:nvSpPr>
        <p:spPr/>
        <p:txBody>
          <a:bodyPr/>
          <a:lstStyle/>
          <a:p>
            <a:endParaRPr lang="pl-PL">
              <a:solidFill>
                <a:prstClr val="black">
                  <a:tint val="75000"/>
                </a:prstClr>
              </a:solidFill>
            </a:endParaRPr>
          </a:p>
        </p:txBody>
      </p:sp>
      <p:sp>
        <p:nvSpPr>
          <p:cNvPr id="9" name="Symbol zastępczy numeru slajdu 8"/>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17139215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4" name="Symbol zastępczy stopki 3"/>
          <p:cNvSpPr>
            <a:spLocks noGrp="1"/>
          </p:cNvSpPr>
          <p:nvPr>
            <p:ph type="ftr" sz="quarter" idx="11"/>
          </p:nvPr>
        </p:nvSpPr>
        <p:spPr/>
        <p:txBody>
          <a:bodyPr/>
          <a:lstStyle/>
          <a:p>
            <a:endParaRPr lang="pl-PL">
              <a:solidFill>
                <a:prstClr val="black">
                  <a:tint val="75000"/>
                </a:prstClr>
              </a:solidFill>
            </a:endParaRPr>
          </a:p>
        </p:txBody>
      </p:sp>
      <p:sp>
        <p:nvSpPr>
          <p:cNvPr id="5" name="Symbol zastępczy numeru slajdu 4"/>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0302076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B9149FC8-848A-49DE-9DE1-02B5F296746B}" type="datetimeFigureOut">
              <a:rPr lang="pl-PL" smtClean="0"/>
              <a:pPr/>
              <a:t>2020-04-30</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8BD9930A-5692-4543-A097-6923595D0F19}" type="slidenum">
              <a:rPr lang="pl-PL" smtClean="0"/>
              <a:pPr/>
              <a:t>‹#›</a:t>
            </a:fld>
            <a:endParaRPr lang="pl-PL"/>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3" name="Symbol zastępczy stopki 2"/>
          <p:cNvSpPr>
            <a:spLocks noGrp="1"/>
          </p:cNvSpPr>
          <p:nvPr>
            <p:ph type="ftr" sz="quarter" idx="11"/>
          </p:nvPr>
        </p:nvSpPr>
        <p:spPr/>
        <p:txBody>
          <a:bodyPr/>
          <a:lstStyle/>
          <a:p>
            <a:endParaRPr lang="pl-PL">
              <a:solidFill>
                <a:prstClr val="black">
                  <a:tint val="75000"/>
                </a:prstClr>
              </a:solidFill>
            </a:endParaRPr>
          </a:p>
        </p:txBody>
      </p:sp>
      <p:sp>
        <p:nvSpPr>
          <p:cNvPr id="4" name="Symbol zastępczy numeru slajdu 3"/>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69805460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73891870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59623870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3198992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95442458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6317586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50133746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416307047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73320703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8" name="Symbol zastępczy stopki 7"/>
          <p:cNvSpPr>
            <a:spLocks noGrp="1"/>
          </p:cNvSpPr>
          <p:nvPr>
            <p:ph type="ftr" sz="quarter" idx="11"/>
          </p:nvPr>
        </p:nvSpPr>
        <p:spPr/>
        <p:txBody>
          <a:bodyPr/>
          <a:lstStyle/>
          <a:p>
            <a:endParaRPr lang="pl-PL">
              <a:solidFill>
                <a:prstClr val="black">
                  <a:tint val="75000"/>
                </a:prstClr>
              </a:solidFill>
            </a:endParaRPr>
          </a:p>
        </p:txBody>
      </p:sp>
      <p:sp>
        <p:nvSpPr>
          <p:cNvPr id="9" name="Symbol zastępczy numeru slajdu 8"/>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6876847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B9149FC8-848A-49DE-9DE1-02B5F296746B}" type="datetimeFigureOut">
              <a:rPr lang="pl-PL" smtClean="0"/>
              <a:pPr/>
              <a:t>2020-04-30</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8BD9930A-5692-4543-A097-6923595D0F19}" type="slidenum">
              <a:rPr lang="pl-PL" smtClean="0"/>
              <a:pPr/>
              <a:t>‹#›</a:t>
            </a:fld>
            <a:endParaRPr lang="pl-PL"/>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4" name="Symbol zastępczy stopki 3"/>
          <p:cNvSpPr>
            <a:spLocks noGrp="1"/>
          </p:cNvSpPr>
          <p:nvPr>
            <p:ph type="ftr" sz="quarter" idx="11"/>
          </p:nvPr>
        </p:nvSpPr>
        <p:spPr/>
        <p:txBody>
          <a:bodyPr/>
          <a:lstStyle/>
          <a:p>
            <a:endParaRPr lang="pl-PL">
              <a:solidFill>
                <a:prstClr val="black">
                  <a:tint val="75000"/>
                </a:prstClr>
              </a:solidFill>
            </a:endParaRPr>
          </a:p>
        </p:txBody>
      </p:sp>
      <p:sp>
        <p:nvSpPr>
          <p:cNvPr id="5" name="Symbol zastępczy numeru slajdu 4"/>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638229025"/>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3" name="Symbol zastępczy stopki 2"/>
          <p:cNvSpPr>
            <a:spLocks noGrp="1"/>
          </p:cNvSpPr>
          <p:nvPr>
            <p:ph type="ftr" sz="quarter" idx="11"/>
          </p:nvPr>
        </p:nvSpPr>
        <p:spPr/>
        <p:txBody>
          <a:bodyPr/>
          <a:lstStyle/>
          <a:p>
            <a:endParaRPr lang="pl-PL">
              <a:solidFill>
                <a:prstClr val="black">
                  <a:tint val="75000"/>
                </a:prstClr>
              </a:solidFill>
            </a:endParaRPr>
          </a:p>
        </p:txBody>
      </p:sp>
      <p:sp>
        <p:nvSpPr>
          <p:cNvPr id="4" name="Symbol zastępczy numeru slajdu 3"/>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751534427"/>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770691095"/>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73232657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9832935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76825343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5448509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46103961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85737899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598386755"/>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B9149FC8-848A-49DE-9DE1-02B5F296746B}" type="datetimeFigureOut">
              <a:rPr lang="pl-PL" smtClean="0"/>
              <a:pPr/>
              <a:t>2020-04-30</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8BD9930A-5692-4543-A097-6923595D0F19}" type="slidenum">
              <a:rPr lang="pl-PL" smtClean="0"/>
              <a:pPr/>
              <a:t>‹#›</a:t>
            </a:fld>
            <a:endParaRPr lang="pl-PL"/>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8" name="Symbol zastępczy stopki 7"/>
          <p:cNvSpPr>
            <a:spLocks noGrp="1"/>
          </p:cNvSpPr>
          <p:nvPr>
            <p:ph type="ftr" sz="quarter" idx="11"/>
          </p:nvPr>
        </p:nvSpPr>
        <p:spPr/>
        <p:txBody>
          <a:bodyPr/>
          <a:lstStyle/>
          <a:p>
            <a:endParaRPr lang="pl-PL">
              <a:solidFill>
                <a:prstClr val="black">
                  <a:tint val="75000"/>
                </a:prstClr>
              </a:solidFill>
            </a:endParaRPr>
          </a:p>
        </p:txBody>
      </p:sp>
      <p:sp>
        <p:nvSpPr>
          <p:cNvPr id="9" name="Symbol zastępczy numeru slajdu 8"/>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90907682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4" name="Symbol zastępczy stopki 3"/>
          <p:cNvSpPr>
            <a:spLocks noGrp="1"/>
          </p:cNvSpPr>
          <p:nvPr>
            <p:ph type="ftr" sz="quarter" idx="11"/>
          </p:nvPr>
        </p:nvSpPr>
        <p:spPr/>
        <p:txBody>
          <a:bodyPr/>
          <a:lstStyle/>
          <a:p>
            <a:endParaRPr lang="pl-PL">
              <a:solidFill>
                <a:prstClr val="black">
                  <a:tint val="75000"/>
                </a:prstClr>
              </a:solidFill>
            </a:endParaRPr>
          </a:p>
        </p:txBody>
      </p:sp>
      <p:sp>
        <p:nvSpPr>
          <p:cNvPr id="5" name="Symbol zastępczy numeru slajdu 4"/>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58449870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3" name="Symbol zastępczy stopki 2"/>
          <p:cNvSpPr>
            <a:spLocks noGrp="1"/>
          </p:cNvSpPr>
          <p:nvPr>
            <p:ph type="ftr" sz="quarter" idx="11"/>
          </p:nvPr>
        </p:nvSpPr>
        <p:spPr/>
        <p:txBody>
          <a:bodyPr/>
          <a:lstStyle/>
          <a:p>
            <a:endParaRPr lang="pl-PL">
              <a:solidFill>
                <a:prstClr val="black">
                  <a:tint val="75000"/>
                </a:prstClr>
              </a:solidFill>
            </a:endParaRPr>
          </a:p>
        </p:txBody>
      </p:sp>
      <p:sp>
        <p:nvSpPr>
          <p:cNvPr id="4" name="Symbol zastępczy numeru slajdu 3"/>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16088626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22641525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6" name="Symbol zastępczy stopki 5"/>
          <p:cNvSpPr>
            <a:spLocks noGrp="1"/>
          </p:cNvSpPr>
          <p:nvPr>
            <p:ph type="ftr" sz="quarter" idx="11"/>
          </p:nvPr>
        </p:nvSpPr>
        <p:spPr/>
        <p:txBody>
          <a:bodyPr/>
          <a:lstStyle/>
          <a:p>
            <a:endParaRPr lang="pl-PL">
              <a:solidFill>
                <a:prstClr val="black">
                  <a:tint val="75000"/>
                </a:prstClr>
              </a:solidFill>
            </a:endParaRPr>
          </a:p>
        </p:txBody>
      </p:sp>
      <p:sp>
        <p:nvSpPr>
          <p:cNvPr id="7" name="Symbol zastępczy numeru slajdu 6"/>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00862229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343432048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11"/>
          </p:nvPr>
        </p:nvSpPr>
        <p:spPr/>
        <p:txBody>
          <a:bodyPr/>
          <a:lstStyle/>
          <a:p>
            <a:endParaRPr lang="pl-PL">
              <a:solidFill>
                <a:prstClr val="black">
                  <a:tint val="75000"/>
                </a:prstClr>
              </a:solidFill>
            </a:endParaRPr>
          </a:p>
        </p:txBody>
      </p:sp>
      <p:sp>
        <p:nvSpPr>
          <p:cNvPr id="6" name="Symbol zastępczy numeru slajdu 5"/>
          <p:cNvSpPr>
            <a:spLocks noGrp="1"/>
          </p:cNvSpPr>
          <p:nvPr>
            <p:ph type="sldNum" sz="quarter" idx="12"/>
          </p:nvPr>
        </p:nvSpPr>
        <p:spPr/>
        <p:txBody>
          <a:body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85999566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B9149FC8-848A-49DE-9DE1-02B5F296746B}" type="datetimeFigureOut">
              <a:rPr lang="pl-PL" smtClean="0"/>
              <a:pPr/>
              <a:t>2020-04-30</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8BD9930A-5692-4543-A097-6923595D0F19}" type="slidenum">
              <a:rPr lang="pl-PL" smtClean="0"/>
              <a:pPr/>
              <a:t>‹#›</a:t>
            </a:fld>
            <a:endParaRPr lang="pl-PL"/>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B9149FC8-848A-49DE-9DE1-02B5F296746B}" type="datetimeFigureOut">
              <a:rPr lang="pl-PL" smtClean="0"/>
              <a:pPr/>
              <a:t>2020-04-30</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8BD9930A-5692-4543-A097-6923595D0F19}" type="slidenum">
              <a:rPr lang="pl-PL" smtClean="0"/>
              <a:pPr/>
              <a:t>‹#›</a:t>
            </a:fld>
            <a:endParaRPr lang="pl-PL"/>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B9149FC8-848A-49DE-9DE1-02B5F296746B}" type="datetimeFigureOut">
              <a:rPr lang="pl-PL" smtClean="0"/>
              <a:pPr/>
              <a:t>2020-04-30</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8BD9930A-5692-4543-A097-6923595D0F19}" type="slidenum">
              <a:rPr lang="pl-PL" smtClean="0"/>
              <a:pPr/>
              <a:t>‹#›</a:t>
            </a:fld>
            <a:endParaRPr lang="pl-PL"/>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149FC8-848A-49DE-9DE1-02B5F296746B}" type="datetimeFigureOut">
              <a:rPr lang="pl-PL" smtClean="0"/>
              <a:pPr/>
              <a:t>2020-04-30</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D9930A-5692-4543-A097-6923595D0F19}"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solidFill>
                <a:prstClr val="black">
                  <a:tint val="75000"/>
                </a:prstClr>
              </a:solidFill>
            </a:endParaRPr>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7121960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solidFill>
                <a:prstClr val="black">
                  <a:tint val="75000"/>
                </a:prstClr>
              </a:solidFill>
            </a:endParaRPr>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69030994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solidFill>
                <a:prstClr val="black">
                  <a:tint val="75000"/>
                </a:prstClr>
              </a:solidFill>
            </a:endParaRPr>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153066893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solidFill>
                <a:prstClr val="black">
                  <a:tint val="75000"/>
                </a:prstClr>
              </a:solidFill>
            </a:endParaRPr>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66331464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546D91-BFA0-42F4-A20A-5B8D5BDC09A2}" type="datetimeFigureOut">
              <a:rPr lang="pl-PL" smtClean="0">
                <a:solidFill>
                  <a:prstClr val="black">
                    <a:tint val="75000"/>
                  </a:prstClr>
                </a:solidFill>
              </a:rPr>
              <a:pPr/>
              <a:t>2020-04-30</a:t>
            </a:fld>
            <a:endParaRPr lang="pl-PL">
              <a:solidFill>
                <a:prstClr val="black">
                  <a:tint val="75000"/>
                </a:prstClr>
              </a:solidFill>
            </a:endParaRPr>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solidFill>
                <a:prstClr val="black">
                  <a:tint val="75000"/>
                </a:prstClr>
              </a:solidFill>
            </a:endParaRPr>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63E56-0A49-4A06-944C-C8A5699A01B5}" type="slidenum">
              <a:rPr lang="pl-PL" smtClean="0">
                <a:solidFill>
                  <a:prstClr val="black">
                    <a:tint val="75000"/>
                  </a:prstClr>
                </a:solidFill>
              </a:rPr>
              <a:pPr/>
              <a:t>‹#›</a:t>
            </a:fld>
            <a:endParaRPr lang="pl-PL">
              <a:solidFill>
                <a:prstClr val="black">
                  <a:tint val="75000"/>
                </a:prstClr>
              </a:solidFill>
            </a:endParaRPr>
          </a:p>
        </p:txBody>
      </p:sp>
    </p:spTree>
    <p:extLst>
      <p:ext uri="{BB962C8B-B14F-4D97-AF65-F5344CB8AC3E}">
        <p14:creationId xmlns:p14="http://schemas.microsoft.com/office/powerpoint/2010/main" xmlns="" val="245074626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google.pl/url?sa=i&amp;rct=j&amp;q=&amp;esrc=s&amp;source=images&amp;cd=&amp;cad=rja&amp;uact=8&amp;docid=hX4cf7oUSMdq0M&amp;tbnid=LR3YkebajaOf9M:&amp;ved=0CAUQjRw&amp;url=http://www.poczet.com/herby2.htm&amp;ei=gtFgU923MMSStAbg_YHQAw&amp;psig=AFQjCNHHq36MLjTYsbnxmd8AulE_BnZNjw&amp;ust=1398940315764902" TargetMode="External"/><Relationship Id="rId1" Type="http://schemas.openxmlformats.org/officeDocument/2006/relationships/slideLayout" Target="../slideLayouts/slideLayout6.xml"/><Relationship Id="rId5" Type="http://schemas.openxmlformats.org/officeDocument/2006/relationships/image" Target="../media/image3.jpeg"/><Relationship Id="rId4" Type="http://schemas.openxmlformats.org/officeDocument/2006/relationships/hyperlink" Target="http://www.google.pl/url?sa=i&amp;rct=j&amp;q=&amp;esrc=s&amp;source=images&amp;cd=&amp;cad=rja&amp;uact=8&amp;docid=ak7gRfqmIXBQ3M&amp;tbnid=a8jJTi9QzDZA4M:&amp;ved=0CAUQjRw&amp;url=http://www.dabrowatar.pl/222-lata-temu-3-maja-polacy-uchwalili-konstytucje/&amp;ei=TNJgU6OnK4qrtAau8oHYDQ&amp;psig=AFQjCNHHUruuIJ0Tsc9d6mFiTGfYt_JgVQ&amp;ust=1398940613752939"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9.xml"/><Relationship Id="rId5" Type="http://schemas.openxmlformats.org/officeDocument/2006/relationships/image" Target="../media/image17.gif"/><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3.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google.pl/url?sa=i&amp;rct=j&amp;q=&amp;esrc=s&amp;source=images&amp;cd=&amp;cad=rja&amp;uact=8&amp;docid=hSMWQzhqtvMc-M&amp;tbnid=1-M98hvvfbyNQM:&amp;ved=0CAUQjRw&amp;url=http://historiasztuki.blox.pl/2010/03/Jan-Matejko-Rejtan-Upadek-Polski.html&amp;ei=PPdgU9DNM4KHtQbm1oHYDw&amp;bvm=bv.65636070,d.Yms&amp;psig=AFQjCNEs-roq1AvmcsWXxX2rLFy9ATI5qQ&amp;ust=1398950069936079" TargetMode="Externa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ww.google.pl/url?sa=i&amp;rct=j&amp;q=&amp;esrc=s&amp;source=images&amp;cd=&amp;cad=rja&amp;uact=8&amp;docid=eHq9UzY8sJ9CiM&amp;tbnid=7FiwBuokzJt74M:&amp;ved=0CAUQjRw&amp;url=http://pl.wikipedia.org/wiki/Stanis%C5%82aw_Ma%C5%82achowski&amp;ei=uvtgU6n7C8ncsgaWw4DwBQ&amp;bvm=bv.65636070,d.Yms&amp;psig=AFQjCNFFcoF6i8Rt2AqsBtEu2hLZC3pCsw&amp;ust=1398951213986914"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www.google.pl/url?sa=i&amp;rct=j&amp;q=&amp;esrc=s&amp;source=images&amp;cd=&amp;cad=rja&amp;uact=8&amp;docid=OVXhmNLjaI9joM&amp;tbnid=0wl2FYikhqqqEM:&amp;ved=0CAUQjRw&amp;url=http://www.jp2w.pl/pl/37626/0/Konstytucja_3-go_Maja.html&amp;ei=FP1gU62wNsSJtQans4GwCw&amp;bvm=bv.65636070,d.Yms&amp;psig=AFQjCNGn2TAKJS6q0Fim8_Yq1WEU5jj2_w&amp;ust=1398951558698612" TargetMode="Externa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hyperlink" Target="http://www.google.pl/url?sa=i&amp;rct=j&amp;q=&amp;esrc=s&amp;source=images&amp;cd=&amp;cad=rja&amp;uact=8&amp;docid=1zJjWchV9C2JEM&amp;tbnid=r7RZmxTGYjuB0M:&amp;ved=0CAUQjRw&amp;url=http://kronikamontrealska.com/category/wiadomosci/polityka/&amp;ei=kv1gU67YA8OntAaFuIGwBg&amp;bvm=bv.65636070,d.Yms&amp;psig=AFQjCNHfpoTYBVEf8vCgPk9dJkRttbhUqQ&amp;ust=1398951638922836"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www.google.pl/url?sa=i&amp;rct=j&amp;q=&amp;esrc=s&amp;source=images&amp;cd=&amp;cad=rja&amp;uact=8&amp;docid=fLI4rj8A8_qJ5M&amp;tbnid=YEDCFBd1_3RLVM:&amp;ved=0CAUQjRw&amp;url=http://rywald.kapucyni.org.pl/?page_id=1257&amp;ei=9QRhU7ShMYfTsgbbs4DQBQ&amp;bvm=bv.65636070,d.Yms&amp;psig=AFQjCNE1PeFypUnBnt2_0NzD-AgvuGawoA&amp;ust=1398953559174144" TargetMode="External"/><Relationship Id="rId1" Type="http://schemas.openxmlformats.org/officeDocument/2006/relationships/slideLayout" Target="../slideLayouts/slideLayout8.xml"/><Relationship Id="rId5" Type="http://schemas.openxmlformats.org/officeDocument/2006/relationships/image" Target="../media/image34.jpeg"/><Relationship Id="rId4" Type="http://schemas.openxmlformats.org/officeDocument/2006/relationships/hyperlink" Target="http://www.google.pl/url?sa=i&amp;rct=j&amp;q=&amp;esrc=s&amp;source=images&amp;cd=&amp;cad=rja&amp;uact=8&amp;docid=vlfMGQkpDnN0FM&amp;tbnid=TbnpnnLNaWy-hM:&amp;ved=0CAUQjRw&amp;url=http://pl.wikipedia.org/wiki/Katarzyna_II_Wielka&amp;ei=OAVhU6OJHsittAaBloHgCw&amp;bvm=bv.65636070,d.Yms&amp;psig=AFQjCNEfifiaD1-2lD97NQjIjmtmnRHA2g&amp;ust=1398953649779448"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www.google.pl/url?sa=i&amp;rct=j&amp;q=&amp;esrc=s&amp;source=images&amp;cd=&amp;cad=rja&amp;uact=8&amp;docid=lPHVkrQD-gQOZM&amp;tbnid=EvtsdrG5rZBjpM:&amp;ved=0CAUQjRw&amp;url=http://galeria.klp.pl/p-6414.html&amp;ei=7gZhU4O1HdHCtAatsYCoDg&amp;bvm=bv.65636070,d.Yms&amp;psig=AFQjCNGL_Hz8wSZWPNTKfwYrr7ey6lU9bw&amp;ust=1398954088630672" TargetMode="Externa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hyperlink" Target="http://www.google.pl/url?sa=i&amp;rct=j&amp;q=&amp;esrc=s&amp;source=images&amp;cd=&amp;cad=rja&amp;uact=8&amp;docid=GvtQt469XpabZM&amp;tbnid=7n7tIDtOq8iS2M:&amp;ved=0CAUQjRw&amp;url=http://www.opowiadam.eu/3189%20katarzyna_ii_aleksiejewna.htm&amp;ei=VAdhU9nNN8bPsgbS_IHoBw&amp;bvm=bv.65636070,d.Yms&amp;psig=AFQjCNHr-ArY6W07MWVAoiE_SUSiTHkttQ&amp;ust=1398954137366338"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google.pl/url?sa=i&amp;rct=j&amp;q=&amp;esrc=s&amp;source=images&amp;cd=&amp;cad=rja&amp;uact=8&amp;docid=q7IU2kluQ0q0TM&amp;tbnid=xdavGZF9jRB3oM:&amp;ved=0CAUQjRw&amp;url=http://www.rempex.com.pl/wydarzenia/100-rekomendacje/przedmioty/29619-kosciuszko-prowadzi-kosynierow-do-ataku-kosciuszko-pod-raclawicami-1924&amp;ei=wQhhU8CjJojEtQai_4GYDg&amp;bvm=bv.65636070,d.Yms&amp;psig=AFQjCNG2PxwvXNJjijHg-mR13wclua4HXQ&amp;ust=1398954537114005"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www.google.pl/url?sa=i&amp;rct=j&amp;q=&amp;esrc=s&amp;source=images&amp;cd=&amp;cad=rja&amp;uact=8&amp;docid=fYu-76Vp4tKF3M&amp;tbnid=oHml7CKO6GnOcM:&amp;ved=0CAUQjRw&amp;url=http://www.zsz5wroclaw.home.pl/dodatki/dodatki2/patron/strona/test1.htm&amp;ei=7AlhU9qlE8XItQa3w4DgDw&amp;bvm=bv.65636070,d.Yms&amp;psig=AFQjCNEust3g-Y2tj4rXYYintgUTKL6VJA&amp;ust=1398954854673294"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www.google.pl/url?sa=i&amp;rct=j&amp;q=&amp;esrc=s&amp;source=images&amp;cd=&amp;cad=rja&amp;uact=8&amp;docid=o2dyA7SMqTHN2M&amp;tbnid=X4vF9CNBAOO43M:&amp;ved=0CAUQjRw&amp;url=http://pl.wikipedia.org/wiki/Finis_Poloniae&amp;ei=VAthU5vaBoWWtAa394DADg&amp;bvm=bv.65636070,d.Yms&amp;psig=AFQjCNGKqBdUq2YaR24RdYajaBLnb_IwaQ&amp;ust=1398955190937115"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oogle.pl/url?sa=i&amp;rct=j&amp;q=&amp;esrc=s&amp;source=images&amp;cd=&amp;cad=rja&amp;uact=8&amp;docid=5D_Mu0WlIjlOGM&amp;tbnid=zEJPW-MNyJepgM:&amp;ved=0CAUQjRw&amp;url=http://pl.wikipedia.org/wiki/Bohdan_Chmielnicki&amp;ei=KPFgU9nbE8aktAb7loGYBQ&amp;bvm=bv.65636070,d.Yms&amp;psig=AFQjCNHtEVvZkxbHKHgQowWqkBxHSneyjA&amp;ust=1398948126738296" TargetMode="External"/><Relationship Id="rId1" Type="http://schemas.openxmlformats.org/officeDocument/2006/relationships/slideLayout" Target="../slideLayouts/slideLayout8.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ytuł 6"/>
          <p:cNvSpPr>
            <a:spLocks noGrp="1"/>
          </p:cNvSpPr>
          <p:nvPr>
            <p:ph type="title"/>
          </p:nvPr>
        </p:nvSpPr>
        <p:spPr>
          <a:xfrm>
            <a:off x="539552" y="476672"/>
            <a:ext cx="8229600" cy="1143000"/>
          </a:xfrm>
        </p:spPr>
        <p:txBody>
          <a:bodyPr>
            <a:normAutofit fontScale="90000"/>
          </a:bodyPr>
          <a:lstStyle/>
          <a:p>
            <a:r>
              <a:rPr lang="pl-PL" b="1" dirty="0" smtClean="0">
                <a:latin typeface="Harrington" panose="04040505050A02020702" pitchFamily="82" charset="0"/>
              </a:rPr>
              <a:t>3 maja 1791 r. – uchwalenie pierwszej w Europie i drugiej na  świecie konstytucji Rzeczpospolitej.</a:t>
            </a:r>
            <a:endParaRPr lang="pl-PL" b="1" dirty="0">
              <a:latin typeface="Harrington" panose="04040505050A02020702" pitchFamily="82" charset="0"/>
            </a:endParaRPr>
          </a:p>
        </p:txBody>
      </p:sp>
      <p:pic>
        <p:nvPicPr>
          <p:cNvPr id="9" name="Picture 2" descr="http://www.poczet.com/grafika/herby/Poniatowski2.pn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57548" y="1924878"/>
            <a:ext cx="3249860" cy="5016971"/>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ttp://www.dabrowatar.pl/wp-content/uploads/2013/05/Konstytucja3Maja.jpg">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331640" y="2287548"/>
            <a:ext cx="2924175" cy="41529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3365197"/>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title"/>
          </p:nvPr>
        </p:nvSpPr>
        <p:spPr>
          <a:xfrm>
            <a:off x="457201" y="273050"/>
            <a:ext cx="2818656" cy="203622"/>
          </a:xfrm>
        </p:spPr>
        <p:txBody>
          <a:bodyPr>
            <a:normAutofit fontScale="90000"/>
          </a:bodyPr>
          <a:lstStyle/>
          <a:p>
            <a:endParaRPr lang="pl-PL" dirty="0"/>
          </a:p>
        </p:txBody>
      </p:sp>
      <p:pic>
        <p:nvPicPr>
          <p:cNvPr id="7" name="Symbol zastępczy zawartości 6"/>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l="7589" t="2067" r="4903" b="6475"/>
          <a:stretch/>
        </p:blipFill>
        <p:spPr>
          <a:xfrm>
            <a:off x="3920836" y="415637"/>
            <a:ext cx="4946073" cy="3671454"/>
          </a:xfrm>
        </p:spPr>
      </p:pic>
      <p:sp>
        <p:nvSpPr>
          <p:cNvPr id="6" name="Symbol zastępczy tekstu 5"/>
          <p:cNvSpPr>
            <a:spLocks noGrp="1"/>
          </p:cNvSpPr>
          <p:nvPr>
            <p:ph type="body" sz="half" idx="2"/>
          </p:nvPr>
        </p:nvSpPr>
        <p:spPr>
          <a:xfrm>
            <a:off x="179512" y="332656"/>
            <a:ext cx="3286001" cy="5505475"/>
          </a:xfrm>
        </p:spPr>
        <p:txBody>
          <a:bodyPr>
            <a:noAutofit/>
          </a:bodyPr>
          <a:lstStyle/>
          <a:p>
            <a:r>
              <a:rPr lang="pl-PL" sz="1800" dirty="0" smtClean="0">
                <a:latin typeface="Harrington" panose="04040505050A02020702" pitchFamily="82" charset="0"/>
              </a:rPr>
              <a:t>Państwa sąsiadujące z Rzeczpospolitą – Rosja, Prusy i Austria – wykorzystywały chaos panujący w Polsce. Bezkarnie wtrącały się w sprawy wewnętrzne, np. przekupując posłów, aby zrywali sejmy, dyktując kto ma być królem, uniemożliwiając przeprowadzenie jakichkolwiek reform. Prusy, Rosja i Austria w pierwszej połowie XVIII w. zawarły porozumienie, w którym zobowiązały się podtrzymywać funkcjonującą w Polsce anarchię, w celu głębszego osłabienia Rzeczpospolitej. Ponieważ herbami tych mocarstw były czarne orły, sojusz ten często określany był jako ,, traktat trzech czarnych orłów ’’</a:t>
            </a:r>
            <a:endParaRPr lang="pl-PL" sz="1800" dirty="0">
              <a:latin typeface="Harrington" panose="04040505050A02020702" pitchFamily="82" charset="0"/>
            </a:endParaRPr>
          </a:p>
        </p:txBody>
      </p:sp>
      <p:pic>
        <p:nvPicPr>
          <p:cNvPr id="8" name="Obraz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067944" y="4365104"/>
            <a:ext cx="1420431" cy="1728192"/>
          </a:xfrm>
          <a:prstGeom prst="rect">
            <a:avLst/>
          </a:prstGeom>
        </p:spPr>
      </p:pic>
      <p:pic>
        <p:nvPicPr>
          <p:cNvPr id="9" name="Obraz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652120" y="4513134"/>
            <a:ext cx="1519806" cy="1610994"/>
          </a:xfrm>
          <a:prstGeom prst="rect">
            <a:avLst/>
          </a:prstGeom>
        </p:spPr>
      </p:pic>
      <p:pic>
        <p:nvPicPr>
          <p:cNvPr id="10" name="Obraz 9"/>
          <p:cNvPicPr>
            <a:picLocks noChangeAspect="1"/>
          </p:cNvPicPr>
          <p:nvPr/>
        </p:nvPicPr>
        <p:blipFill rotWithShape="1">
          <a:blip r:embed="rId5" cstate="print">
            <a:extLst>
              <a:ext uri="{28A0092B-C50C-407E-A947-70E740481C1C}">
                <a14:useLocalDpi xmlns:a14="http://schemas.microsoft.com/office/drawing/2010/main" xmlns="" val="0"/>
              </a:ext>
            </a:extLst>
          </a:blip>
          <a:srcRect l="26207" t="7239" r="24410" b="10606"/>
          <a:stretch/>
        </p:blipFill>
        <p:spPr>
          <a:xfrm>
            <a:off x="7452320" y="4375331"/>
            <a:ext cx="1524001" cy="1690255"/>
          </a:xfrm>
          <a:prstGeom prst="rect">
            <a:avLst/>
          </a:prstGeom>
        </p:spPr>
      </p:pic>
    </p:spTree>
    <p:extLst>
      <p:ext uri="{BB962C8B-B14F-4D97-AF65-F5344CB8AC3E}">
        <p14:creationId xmlns:p14="http://schemas.microsoft.com/office/powerpoint/2010/main" xmlns="" val="4000607675"/>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1" y="273050"/>
            <a:ext cx="2818656" cy="131614"/>
          </a:xfrm>
        </p:spPr>
        <p:txBody>
          <a:bodyPr>
            <a:normAutofit fontScale="90000"/>
          </a:bodyPr>
          <a:lstStyle/>
          <a:p>
            <a:endParaRPr lang="pl-PL" dirty="0"/>
          </a:p>
        </p:txBody>
      </p:sp>
      <p:sp>
        <p:nvSpPr>
          <p:cNvPr id="4" name="Symbol zastępczy tekstu 3"/>
          <p:cNvSpPr>
            <a:spLocks noGrp="1"/>
          </p:cNvSpPr>
          <p:nvPr>
            <p:ph type="body" sz="half" idx="2"/>
          </p:nvPr>
        </p:nvSpPr>
        <p:spPr>
          <a:xfrm>
            <a:off x="467544" y="517953"/>
            <a:ext cx="3008313" cy="4691063"/>
          </a:xfrm>
        </p:spPr>
        <p:txBody>
          <a:bodyPr>
            <a:normAutofit/>
          </a:bodyPr>
          <a:lstStyle/>
          <a:p>
            <a:r>
              <a:rPr lang="pl-PL" sz="1800" dirty="0" smtClean="0">
                <a:latin typeface="Harrington" panose="04040505050A02020702" pitchFamily="82" charset="0"/>
              </a:rPr>
              <a:t>W 1764 roku na króla  Rzeczpospolitej wybrano </a:t>
            </a:r>
            <a:r>
              <a:rPr lang="pl-PL" sz="1800" b="1" dirty="0" smtClean="0">
                <a:latin typeface="Harrington" panose="04040505050A02020702" pitchFamily="82" charset="0"/>
              </a:rPr>
              <a:t>Stanisława Augusta Poniatowskiego. </a:t>
            </a:r>
            <a:r>
              <a:rPr lang="pl-PL" sz="1800" dirty="0" smtClean="0">
                <a:latin typeface="Harrington" panose="04040505050A02020702" pitchFamily="82" charset="0"/>
              </a:rPr>
              <a:t>Zasiadł on na polskim tronie dzięki poparciu władczyni Rosji, jednakże był zwolennikiem reform . Zamierzał przeprowadzać je powoli, aby nie drażnić potężnego sąsiada. Wielu zarzucało mu zbytnią uległość wobec Rosji i brak zdecydowania. </a:t>
            </a:r>
            <a:endParaRPr lang="pl-PL" sz="1800" dirty="0">
              <a:latin typeface="Harrington" panose="04040505050A02020702" pitchFamily="82" charset="0"/>
            </a:endParaRPr>
          </a:p>
        </p:txBody>
      </p:sp>
      <p:pic>
        <p:nvPicPr>
          <p:cNvPr id="9" name="Symbol zastępczy zawartości 8"/>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l="16957" t="654" r="1191"/>
          <a:stretch/>
        </p:blipFill>
        <p:spPr>
          <a:xfrm>
            <a:off x="4127607" y="1052736"/>
            <a:ext cx="4556459" cy="4608512"/>
          </a:xfrm>
        </p:spPr>
      </p:pic>
      <p:pic>
        <p:nvPicPr>
          <p:cNvPr id="10" name="Obraz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27584" y="4420553"/>
            <a:ext cx="1800200" cy="2263888"/>
          </a:xfrm>
          <a:prstGeom prst="rect">
            <a:avLst/>
          </a:prstGeom>
        </p:spPr>
      </p:pic>
    </p:spTree>
    <p:extLst>
      <p:ext uri="{BB962C8B-B14F-4D97-AF65-F5344CB8AC3E}">
        <p14:creationId xmlns:p14="http://schemas.microsoft.com/office/powerpoint/2010/main" xmlns="" val="399541159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4" name="Symbol zastępczy tekstu 3"/>
          <p:cNvSpPr>
            <a:spLocks noGrp="1"/>
          </p:cNvSpPr>
          <p:nvPr>
            <p:ph type="body" sz="half" idx="2"/>
          </p:nvPr>
        </p:nvSpPr>
        <p:spPr>
          <a:xfrm>
            <a:off x="467544" y="4653136"/>
            <a:ext cx="7776864" cy="1872208"/>
          </a:xfrm>
        </p:spPr>
        <p:txBody>
          <a:bodyPr>
            <a:noAutofit/>
          </a:bodyPr>
          <a:lstStyle/>
          <a:p>
            <a:r>
              <a:rPr lang="pl-PL" sz="1600" dirty="0" smtClean="0">
                <a:latin typeface="Harrington" panose="04040505050A02020702" pitchFamily="82" charset="0"/>
              </a:rPr>
              <a:t>Król Stanisław August był zwolennikiem poglądów oświecenia i doceniał rolę nauki. Zamierzał wychowywać światłych obywateli, pragnących dobra państwa. W 1773 roku została utworzona </a:t>
            </a:r>
            <a:r>
              <a:rPr lang="pl-PL" sz="1600" b="1" dirty="0" smtClean="0">
                <a:latin typeface="Harrington" panose="04040505050A02020702" pitchFamily="82" charset="0"/>
              </a:rPr>
              <a:t>Komisja Edukacji Narodowej, </a:t>
            </a:r>
            <a:r>
              <a:rPr lang="pl-PL" sz="1600" dirty="0" smtClean="0">
                <a:latin typeface="Harrington" panose="04040505050A02020702" pitchFamily="82" charset="0"/>
              </a:rPr>
              <a:t>która była pierwszym na świecie ministerstwem oświaty. W 1765 roku król założył w Warszawie Szkołę Rycerską, będącą pierwszą w Rzeczpospolitej szkołą państwową. Kształcono w niej przede wszystkim do służby wojskowej i pełnienia urzędów cywilnych. Szkoła kładła nacisk na wychowanie w duchu miłości i poświęcenia dla ojczyzny</a:t>
            </a:r>
            <a:r>
              <a:rPr lang="pl-PL" sz="1800" dirty="0" smtClean="0">
                <a:latin typeface="Harrington" panose="04040505050A02020702" pitchFamily="82" charset="0"/>
              </a:rPr>
              <a:t>. </a:t>
            </a:r>
            <a:endParaRPr lang="pl-PL" sz="1800" dirty="0">
              <a:latin typeface="Harrington" panose="04040505050A02020702" pitchFamily="82" charset="0"/>
            </a:endParaRPr>
          </a:p>
        </p:txBody>
      </p:sp>
      <p:pic>
        <p:nvPicPr>
          <p:cNvPr id="1030" name="Picture 6" descr="http://images.wikia.com/warszawa/images/6/63/Szko%C5%82a_Rycersk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39472" y="116632"/>
            <a:ext cx="7056205" cy="43924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96144439"/>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1" y="273050"/>
            <a:ext cx="2746648" cy="203622"/>
          </a:xfrm>
        </p:spPr>
        <p:txBody>
          <a:bodyPr>
            <a:normAutofit fontScale="90000"/>
          </a:bodyPr>
          <a:lstStyle/>
          <a:p>
            <a:endParaRPr lang="pl-PL" dirty="0"/>
          </a:p>
        </p:txBody>
      </p:sp>
      <p:pic>
        <p:nvPicPr>
          <p:cNvPr id="5" name="Symbol zastępczy zawartości 4"/>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5364088" y="260648"/>
            <a:ext cx="2121024" cy="3022460"/>
          </a:xfrm>
        </p:spPr>
      </p:pic>
      <p:sp>
        <p:nvSpPr>
          <p:cNvPr id="4" name="Symbol zastępczy tekstu 3"/>
          <p:cNvSpPr>
            <a:spLocks noGrp="1"/>
          </p:cNvSpPr>
          <p:nvPr>
            <p:ph type="body" sz="half" idx="2"/>
          </p:nvPr>
        </p:nvSpPr>
        <p:spPr>
          <a:xfrm>
            <a:off x="179512" y="836712"/>
            <a:ext cx="3528392" cy="5544616"/>
          </a:xfrm>
        </p:spPr>
        <p:txBody>
          <a:bodyPr>
            <a:noAutofit/>
          </a:bodyPr>
          <a:lstStyle/>
          <a:p>
            <a:r>
              <a:rPr lang="pl-PL" sz="2000" dirty="0" smtClean="0">
                <a:latin typeface="Harrington" panose="04040505050A02020702" pitchFamily="82" charset="0"/>
              </a:rPr>
              <a:t>Stanisław Konarski założył w 1740 roku </a:t>
            </a:r>
            <a:r>
              <a:rPr lang="pl-PL" sz="2000" b="1" dirty="0" smtClean="0">
                <a:latin typeface="Harrington" panose="04040505050A02020702" pitchFamily="82" charset="0"/>
              </a:rPr>
              <a:t>Collegium Nobilium</a:t>
            </a:r>
            <a:r>
              <a:rPr lang="pl-PL" sz="2000" dirty="0" smtClean="0">
                <a:latin typeface="Harrington" panose="04040505050A02020702" pitchFamily="82" charset="0"/>
              </a:rPr>
              <a:t>. Była to pierwsza szkoła z wprowadzonym przez Komisję Edukacji Narodowej nowym programem nauczania. Wykładano w niej : przedmioty  </a:t>
            </a:r>
            <a:r>
              <a:rPr lang="pl-PL" sz="2000" dirty="0" err="1" smtClean="0">
                <a:latin typeface="Harrington" panose="04040505050A02020702" pitchFamily="82" charset="0"/>
              </a:rPr>
              <a:t>matematyczno</a:t>
            </a:r>
            <a:r>
              <a:rPr lang="pl-PL" sz="2000" dirty="0" smtClean="0">
                <a:latin typeface="Harrington" panose="04040505050A02020702" pitchFamily="82" charset="0"/>
              </a:rPr>
              <a:t>  - przyrodnicze, zaczęto zastępować łacinę językami nowożytnymi, wyodrębniono nauczanie historii ojczystej i geografii. Zadaniem szkoły było kształcenie światłych obywateli mających w przyszłości  „ uzdrowić ” Rzeczpospolitą. </a:t>
            </a:r>
          </a:p>
        </p:txBody>
      </p:sp>
      <p:pic>
        <p:nvPicPr>
          <p:cNvPr id="6" name="Obraz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95936" y="3429000"/>
            <a:ext cx="4937409" cy="3209316"/>
          </a:xfrm>
          <a:prstGeom prst="rect">
            <a:avLst/>
          </a:prstGeom>
        </p:spPr>
      </p:pic>
    </p:spTree>
    <p:extLst>
      <p:ext uri="{BB962C8B-B14F-4D97-AF65-F5344CB8AC3E}">
        <p14:creationId xmlns:p14="http://schemas.microsoft.com/office/powerpoint/2010/main" xmlns="" val="247657041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39552" y="273050"/>
            <a:ext cx="2925961" cy="203622"/>
          </a:xfrm>
        </p:spPr>
        <p:txBody>
          <a:bodyPr>
            <a:normAutofit fontScale="90000"/>
          </a:bodyPr>
          <a:lstStyle/>
          <a:p>
            <a:endParaRPr lang="pl-PL" dirty="0"/>
          </a:p>
        </p:txBody>
      </p:sp>
      <p:pic>
        <p:nvPicPr>
          <p:cNvPr id="5" name="Symbol zastępczy zawartości 4"/>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347864" y="188640"/>
            <a:ext cx="5632627" cy="3168352"/>
          </a:xfrm>
        </p:spPr>
      </p:pic>
      <p:sp>
        <p:nvSpPr>
          <p:cNvPr id="4" name="Symbol zastępczy tekstu 3"/>
          <p:cNvSpPr>
            <a:spLocks noGrp="1"/>
          </p:cNvSpPr>
          <p:nvPr>
            <p:ph type="body" sz="half" idx="2"/>
          </p:nvPr>
        </p:nvSpPr>
        <p:spPr>
          <a:xfrm>
            <a:off x="251520" y="908720"/>
            <a:ext cx="3008313" cy="4691063"/>
          </a:xfrm>
        </p:spPr>
        <p:txBody>
          <a:bodyPr>
            <a:noAutofit/>
          </a:bodyPr>
          <a:lstStyle/>
          <a:p>
            <a:r>
              <a:rPr lang="pl-PL" sz="1800" dirty="0" smtClean="0">
                <a:latin typeface="Harrington" panose="04040505050A02020702" pitchFamily="82" charset="0"/>
              </a:rPr>
              <a:t>Dzięki staraniom Stanisława Augusta Poniatowskiego w warszawskich </a:t>
            </a:r>
            <a:r>
              <a:rPr lang="pl-PL" sz="1800" dirty="0">
                <a:latin typeface="Harrington" panose="04040505050A02020702" pitchFamily="82" charset="0"/>
              </a:rPr>
              <a:t>Ł</a:t>
            </a:r>
            <a:r>
              <a:rPr lang="pl-PL" sz="1800" dirty="0" smtClean="0">
                <a:latin typeface="Harrington" panose="04040505050A02020702" pitchFamily="82" charset="0"/>
              </a:rPr>
              <a:t>azienkach wzniesiono letnią rezydencje w której władca organizował tak zwane obiady czwartkowe, czyli spotkania literatów, architektów i uczonych. Dyskutowali oni na tematy filozoficzne i omawiali polityczne sprawy państwa. W spotkaniach uczestniczyli m.in. </a:t>
            </a:r>
            <a:r>
              <a:rPr lang="pl-PL" sz="1800" dirty="0">
                <a:latin typeface="Harrington" panose="04040505050A02020702" pitchFamily="82" charset="0"/>
              </a:rPr>
              <a:t>n</a:t>
            </a:r>
            <a:r>
              <a:rPr lang="pl-PL" sz="1800" dirty="0" smtClean="0">
                <a:latin typeface="Harrington" panose="04040505050A02020702" pitchFamily="82" charset="0"/>
              </a:rPr>
              <a:t>ajwybitniejszy  literat  Polski doby oświecenia, biskup Ignacy Krasicki, rektor uniwersytetu w Krakowie, jeden z twórców Komisji Edukacji Narodowej- Hugo Kołłątaj.</a:t>
            </a:r>
            <a:endParaRPr lang="pl-PL" sz="1800" dirty="0">
              <a:latin typeface="Harrington" panose="04040505050A02020702" pitchFamily="82" charset="0"/>
            </a:endParaRPr>
          </a:p>
        </p:txBody>
      </p:sp>
      <p:pic>
        <p:nvPicPr>
          <p:cNvPr id="2050" name="Picture 2" descr="http://upload.wikimedia.org/wikipedia/commons/thumb/2/28/H_Kollataj1.jpg/220px-H_Kollataj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588224" y="3482679"/>
            <a:ext cx="2383532" cy="3131094"/>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http://upload.wikimedia.org/wikipedia/commons/4/4f/Ignacy_Krasicki_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63888" y="3460804"/>
            <a:ext cx="2448272" cy="31529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4932451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historiasztuki.blox.pl/resource/800pxRejtan_Upadek_Polski_Matejko.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86595" y="189928"/>
            <a:ext cx="5587702" cy="3178782"/>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ytuł 16"/>
          <p:cNvSpPr>
            <a:spLocks noGrp="1"/>
          </p:cNvSpPr>
          <p:nvPr>
            <p:ph type="title"/>
          </p:nvPr>
        </p:nvSpPr>
        <p:spPr/>
        <p:txBody>
          <a:bodyPr/>
          <a:lstStyle/>
          <a:p>
            <a:endParaRPr lang="pl-PL"/>
          </a:p>
        </p:txBody>
      </p:sp>
      <p:sp>
        <p:nvSpPr>
          <p:cNvPr id="19" name="Symbol zastępczy tekstu 18"/>
          <p:cNvSpPr>
            <a:spLocks noGrp="1"/>
          </p:cNvSpPr>
          <p:nvPr>
            <p:ph type="body" sz="half" idx="2"/>
          </p:nvPr>
        </p:nvSpPr>
        <p:spPr>
          <a:xfrm>
            <a:off x="411559" y="620688"/>
            <a:ext cx="3008313" cy="4691063"/>
          </a:xfrm>
        </p:spPr>
        <p:txBody>
          <a:bodyPr>
            <a:noAutofit/>
          </a:bodyPr>
          <a:lstStyle/>
          <a:p>
            <a:r>
              <a:rPr lang="pl-PL" sz="2000" dirty="0" smtClean="0">
                <a:latin typeface="Harrington" panose="04040505050A02020702" pitchFamily="82" charset="0"/>
              </a:rPr>
              <a:t>Rosja, Austria i Prusy w 1772 r. wykorzystując słabość Rzeczpospolitej zagarnęły około 1/3 terytorium państwa. Wydarzenie to przeszło do historii pod nazwą I rozbioru Polski. Większość posłów okazała się zdrajcami, którzy zatwierdzili rozbiór. Wśród Polaków byli też patrioci chcący uniemożliwić podpisanie haniebnego dokumentu, tacy jak przedstawiony na obrazie Tadeusz Rejtan.</a:t>
            </a:r>
            <a:endParaRPr lang="pl-PL" sz="2000" dirty="0">
              <a:latin typeface="Harrington" panose="04040505050A02020702" pitchFamily="82" charset="0"/>
            </a:endParaRPr>
          </a:p>
        </p:txBody>
      </p:sp>
      <p:pic>
        <p:nvPicPr>
          <p:cNvPr id="2059" name="Picture 1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37321" y="3499874"/>
            <a:ext cx="4286250" cy="3358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60648"/>
            <a:ext cx="1594520" cy="1156990"/>
          </a:xfrm>
        </p:spPr>
        <p:txBody>
          <a:bodyPr/>
          <a:lstStyle/>
          <a:p>
            <a:endParaRPr lang="pl-PL" dirty="0"/>
          </a:p>
        </p:txBody>
      </p:sp>
      <p:sp>
        <p:nvSpPr>
          <p:cNvPr id="3" name="Symbol zastępczy zawartości 2"/>
          <p:cNvSpPr>
            <a:spLocks noGrp="1"/>
          </p:cNvSpPr>
          <p:nvPr>
            <p:ph idx="1"/>
          </p:nvPr>
        </p:nvSpPr>
        <p:spPr>
          <a:xfrm>
            <a:off x="5376695" y="476672"/>
            <a:ext cx="3754760" cy="5721499"/>
          </a:xfrm>
        </p:spPr>
        <p:txBody>
          <a:bodyPr>
            <a:normAutofit fontScale="85000" lnSpcReduction="20000"/>
          </a:bodyPr>
          <a:lstStyle/>
          <a:p>
            <a:pPr marL="0" indent="0" algn="ctr">
              <a:buNone/>
            </a:pPr>
            <a:r>
              <a:rPr lang="pl-PL" dirty="0" smtClean="0">
                <a:latin typeface="Harrington" panose="04040505050A02020702" pitchFamily="82" charset="0"/>
              </a:rPr>
              <a:t>Po pierwszym rozbiorze Polski część szlachty i magnatów, zrozumiała, że państwo wymaga pilnej naprawy. W tym celu zwołano sejm w Warszawie który miał zatwierdzić reformę państwa. Obrady sejmu trwały 4 lata (1788-1792). Sejm ten przeszedł do historii Polski pod nazwą </a:t>
            </a:r>
            <a:r>
              <a:rPr lang="pl-PL" b="1" dirty="0" smtClean="0">
                <a:latin typeface="Harrington" panose="04040505050A02020702" pitchFamily="82" charset="0"/>
              </a:rPr>
              <a:t>SEJMU WIELKIEGO CZTEROLENIEGO.</a:t>
            </a:r>
            <a:endParaRPr lang="pl-PL" dirty="0">
              <a:latin typeface="Harrington" panose="04040505050A02020702" pitchFamily="82" charset="0"/>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1" y="980728"/>
            <a:ext cx="4843671" cy="49146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583644094"/>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7524328" y="260648"/>
            <a:ext cx="1162472" cy="1156990"/>
          </a:xfrm>
        </p:spPr>
        <p:txBody>
          <a:bodyPr/>
          <a:lstStyle/>
          <a:p>
            <a:endParaRPr lang="pl-PL" dirty="0"/>
          </a:p>
        </p:txBody>
      </p:sp>
      <p:sp>
        <p:nvSpPr>
          <p:cNvPr id="3" name="Symbol zastępczy zawartości 2"/>
          <p:cNvSpPr>
            <a:spLocks noGrp="1"/>
          </p:cNvSpPr>
          <p:nvPr>
            <p:ph idx="1"/>
          </p:nvPr>
        </p:nvSpPr>
        <p:spPr>
          <a:xfrm>
            <a:off x="467544" y="908720"/>
            <a:ext cx="4186808" cy="6480720"/>
          </a:xfrm>
        </p:spPr>
        <p:txBody>
          <a:bodyPr/>
          <a:lstStyle/>
          <a:p>
            <a:pPr marL="0" indent="0" algn="ctr">
              <a:buNone/>
            </a:pPr>
            <a:r>
              <a:rPr lang="pl-PL" dirty="0" smtClean="0">
                <a:latin typeface="Harrington" panose="04040505050A02020702" pitchFamily="82" charset="0"/>
              </a:rPr>
              <a:t>Obradom Sejmu Wielkiego przewodniczył marszałek Stanisław Małachowski. Najważniejszą decyzją Sejmu było przyjęcie Konstytucji w dniu       3 Maja 1791 r.</a:t>
            </a:r>
            <a:endParaRPr lang="pl-PL" dirty="0">
              <a:latin typeface="Harrington" panose="04040505050A02020702" pitchFamily="82" charset="0"/>
            </a:endParaRPr>
          </a:p>
        </p:txBody>
      </p:sp>
      <p:pic>
        <p:nvPicPr>
          <p:cNvPr id="4098" name="Picture 2" descr="http://upload.wikimedia.org/wikipedia/commons/a/a1/Stanis%C5%82aw_Ma%C5%82achowski_by_Peszka.PN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4008" y="260648"/>
            <a:ext cx="4392488" cy="61926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6177034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7092280" y="188640"/>
            <a:ext cx="1594520" cy="1228998"/>
          </a:xfrm>
        </p:spPr>
        <p:txBody>
          <a:bodyPr/>
          <a:lstStyle/>
          <a:p>
            <a:endParaRPr lang="pl-PL"/>
          </a:p>
        </p:txBody>
      </p:sp>
      <p:sp>
        <p:nvSpPr>
          <p:cNvPr id="3" name="Symbol zastępczy zawartości 2"/>
          <p:cNvSpPr>
            <a:spLocks noGrp="1"/>
          </p:cNvSpPr>
          <p:nvPr>
            <p:ph idx="1"/>
          </p:nvPr>
        </p:nvSpPr>
        <p:spPr>
          <a:xfrm>
            <a:off x="-35559" y="188640"/>
            <a:ext cx="5267154" cy="6386894"/>
          </a:xfrm>
        </p:spPr>
        <p:txBody>
          <a:bodyPr>
            <a:normAutofit fontScale="92500" lnSpcReduction="10000"/>
          </a:bodyPr>
          <a:lstStyle/>
          <a:p>
            <a:pPr marL="0" indent="0" algn="ctr">
              <a:buNone/>
            </a:pPr>
            <a:r>
              <a:rPr lang="pl-PL" sz="2600" dirty="0" smtClean="0">
                <a:latin typeface="Harrington" panose="04040505050A02020702" pitchFamily="82" charset="0"/>
              </a:rPr>
              <a:t>Konstytucja zawierała wiele postanowień mających służyć naprawie państwa.</a:t>
            </a:r>
          </a:p>
          <a:p>
            <a:pPr marL="0" indent="0" algn="ctr">
              <a:buNone/>
            </a:pPr>
            <a:r>
              <a:rPr lang="pl-PL" sz="2600" b="1" dirty="0" smtClean="0">
                <a:latin typeface="Harrington" panose="04040505050A02020702" pitchFamily="82" charset="0"/>
              </a:rPr>
              <a:t>I   </a:t>
            </a:r>
            <a:r>
              <a:rPr lang="pl-PL" sz="2600" dirty="0">
                <a:latin typeface="Harrington" panose="04040505050A02020702" pitchFamily="82" charset="0"/>
              </a:rPr>
              <a:t>Z</a:t>
            </a:r>
            <a:r>
              <a:rPr lang="pl-PL" sz="2600" dirty="0" smtClean="0">
                <a:latin typeface="Harrington" panose="04040505050A02020702" pitchFamily="82" charset="0"/>
              </a:rPr>
              <a:t>nosiła liberum veto,       pozwalające zrywać sejmy.</a:t>
            </a:r>
          </a:p>
          <a:p>
            <a:pPr marL="0" indent="0" algn="ctr">
              <a:buNone/>
            </a:pPr>
            <a:r>
              <a:rPr lang="pl-PL" sz="2600" b="1" dirty="0" smtClean="0">
                <a:latin typeface="Harrington" panose="04040505050A02020702" pitchFamily="82" charset="0"/>
              </a:rPr>
              <a:t>II</a:t>
            </a:r>
            <a:r>
              <a:rPr lang="pl-PL" sz="2600" dirty="0" smtClean="0">
                <a:latin typeface="Harrington" panose="04040505050A02020702" pitchFamily="82" charset="0"/>
              </a:rPr>
              <a:t>  Uchwały sejmowe miały zapadać większością głosów.</a:t>
            </a:r>
          </a:p>
          <a:p>
            <a:pPr marL="0" indent="0" algn="ctr">
              <a:buNone/>
            </a:pPr>
            <a:r>
              <a:rPr lang="pl-PL" sz="2600" b="1" dirty="0" smtClean="0">
                <a:latin typeface="Harrington" panose="04040505050A02020702" pitchFamily="82" charset="0"/>
              </a:rPr>
              <a:t>III  </a:t>
            </a:r>
            <a:r>
              <a:rPr lang="pl-PL" sz="2600" dirty="0" smtClean="0">
                <a:latin typeface="Harrington" panose="04040505050A02020702" pitchFamily="82" charset="0"/>
              </a:rPr>
              <a:t>Likwidowała wolne elekcje, wprowadzając dziedziczność tronu.</a:t>
            </a:r>
          </a:p>
          <a:p>
            <a:pPr marL="0" indent="0" algn="ctr">
              <a:buNone/>
            </a:pPr>
            <a:r>
              <a:rPr lang="pl-PL" sz="2600" b="1" dirty="0" smtClean="0">
                <a:latin typeface="Harrington" panose="04040505050A02020702" pitchFamily="82" charset="0"/>
              </a:rPr>
              <a:t>IV  </a:t>
            </a:r>
            <a:r>
              <a:rPr lang="pl-PL" sz="2600" dirty="0" smtClean="0">
                <a:latin typeface="Harrington" panose="04040505050A02020702" pitchFamily="82" charset="0"/>
              </a:rPr>
              <a:t>Władzę wykonawczą oddawała w ręce rządu zwanego Strażą Praw.</a:t>
            </a:r>
            <a:r>
              <a:rPr lang="pl-PL" sz="2600" b="1" dirty="0">
                <a:latin typeface="Harrington" panose="04040505050A02020702" pitchFamily="82" charset="0"/>
              </a:rPr>
              <a:t> </a:t>
            </a:r>
            <a:r>
              <a:rPr lang="pl-PL" sz="2600" dirty="0" smtClean="0">
                <a:latin typeface="Harrington" panose="04040505050A02020702" pitchFamily="82" charset="0"/>
              </a:rPr>
              <a:t>Polska stała się monarchią konstytucyjną .</a:t>
            </a:r>
          </a:p>
          <a:p>
            <a:pPr marL="0" indent="0" algn="ctr">
              <a:buNone/>
            </a:pPr>
            <a:r>
              <a:rPr lang="pl-PL" sz="2600" b="1" dirty="0" smtClean="0">
                <a:latin typeface="Harrington" panose="04040505050A02020702" pitchFamily="82" charset="0"/>
              </a:rPr>
              <a:t>V   </a:t>
            </a:r>
            <a:r>
              <a:rPr lang="pl-PL" sz="2600" dirty="0" smtClean="0">
                <a:latin typeface="Harrington" panose="04040505050A02020702" pitchFamily="82" charset="0"/>
              </a:rPr>
              <a:t>Wprowadzała równo uprawnienie ludzi różnych wyznań, pozostawiając jednak kościołowi katolickiemu uprzywilejowaną pozycję.</a:t>
            </a:r>
            <a:endParaRPr lang="pl-PL" sz="2600" b="1" dirty="0" smtClean="0">
              <a:latin typeface="Harrington" panose="04040505050A02020702" pitchFamily="82" charset="0"/>
            </a:endParaRPr>
          </a:p>
        </p:txBody>
      </p:sp>
      <p:pic>
        <p:nvPicPr>
          <p:cNvPr id="5122" name="Picture 2" descr="http://img.iap.pl/s/119/201398/Edytor/Image/postacie/konstytucja_3_maja.jpe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34832" y="332656"/>
            <a:ext cx="3851920" cy="2891366"/>
          </a:xfrm>
          <a:prstGeom prst="rect">
            <a:avLst/>
          </a:prstGeom>
          <a:noFill/>
          <a:extLst>
            <a:ext uri="{909E8E84-426E-40DD-AFC4-6F175D3DCCD1}">
              <a14:hiddenFill xmlns:a14="http://schemas.microsoft.com/office/drawing/2010/main" xmlns="">
                <a:solidFill>
                  <a:srgbClr val="FFFFFF"/>
                </a:solidFill>
              </a14:hiddenFill>
            </a:ext>
          </a:extLst>
        </p:spPr>
      </p:pic>
      <p:pic>
        <p:nvPicPr>
          <p:cNvPr id="5126" name="Picture 6" descr="http://kronikamontrealska.com/wp-content/uploads/2012/05/ng.2008.0005.0032.0000.jpg">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431821" y="3429000"/>
            <a:ext cx="3554931" cy="29249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321826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title"/>
          </p:nvPr>
        </p:nvSpPr>
        <p:spPr>
          <a:xfrm>
            <a:off x="7884368" y="332656"/>
            <a:ext cx="802432" cy="1084982"/>
          </a:xfrm>
        </p:spPr>
        <p:txBody>
          <a:bodyPr/>
          <a:lstStyle/>
          <a:p>
            <a:endParaRPr lang="pl-PL"/>
          </a:p>
        </p:txBody>
      </p:sp>
      <p:sp>
        <p:nvSpPr>
          <p:cNvPr id="5" name="Symbol zastępczy zawartości 4"/>
          <p:cNvSpPr>
            <a:spLocks noGrp="1"/>
          </p:cNvSpPr>
          <p:nvPr>
            <p:ph idx="1"/>
          </p:nvPr>
        </p:nvSpPr>
        <p:spPr>
          <a:xfrm>
            <a:off x="107504" y="116632"/>
            <a:ext cx="5400600" cy="6552728"/>
          </a:xfrm>
        </p:spPr>
        <p:txBody>
          <a:bodyPr>
            <a:normAutofit lnSpcReduction="10000"/>
          </a:bodyPr>
          <a:lstStyle/>
          <a:p>
            <a:pPr marL="0" indent="0" algn="ctr">
              <a:buNone/>
            </a:pPr>
            <a:r>
              <a:rPr lang="pl-PL" sz="2600" b="1" dirty="0" smtClean="0">
                <a:latin typeface="Harrington" panose="04040505050A02020702" pitchFamily="82" charset="0"/>
              </a:rPr>
              <a:t>VI   </a:t>
            </a:r>
            <a:r>
              <a:rPr lang="pl-PL" sz="2600" dirty="0" smtClean="0">
                <a:latin typeface="Harrington" panose="04040505050A02020702" pitchFamily="82" charset="0"/>
              </a:rPr>
              <a:t>Ograniczała samowole szlachecką, </a:t>
            </a:r>
            <a:r>
              <a:rPr lang="pl-PL" sz="2600" smtClean="0">
                <a:latin typeface="Harrington" panose="04040505050A02020702" pitchFamily="82" charset="0"/>
              </a:rPr>
              <a:t>uznając jednak stan </a:t>
            </a:r>
            <a:r>
              <a:rPr lang="pl-PL" sz="2600" dirty="0" smtClean="0">
                <a:latin typeface="Harrington" panose="04040505050A02020702" pitchFamily="82" charset="0"/>
              </a:rPr>
              <a:t>szlachecki za podstawę Rzeczpospolitej.</a:t>
            </a:r>
          </a:p>
          <a:p>
            <a:pPr marL="0" indent="0" algn="ctr">
              <a:buNone/>
            </a:pPr>
            <a:r>
              <a:rPr lang="pl-PL" sz="2600" b="1" dirty="0" smtClean="0">
                <a:latin typeface="Harrington" panose="04040505050A02020702" pitchFamily="82" charset="0"/>
              </a:rPr>
              <a:t>VII   </a:t>
            </a:r>
            <a:r>
              <a:rPr lang="pl-PL" sz="2600" dirty="0" smtClean="0">
                <a:latin typeface="Harrington" panose="04040505050A02020702" pitchFamily="82" charset="0"/>
              </a:rPr>
              <a:t>Mieszczanie uzyskali prawo nabywania majątków ziemskich i piastowania najwyższych urzędów. </a:t>
            </a:r>
          </a:p>
          <a:p>
            <a:pPr marL="0" indent="0" algn="ctr">
              <a:buNone/>
            </a:pPr>
            <a:r>
              <a:rPr lang="pl-PL" sz="2600" b="1" dirty="0" smtClean="0">
                <a:latin typeface="Harrington" panose="04040505050A02020702" pitchFamily="82" charset="0"/>
              </a:rPr>
              <a:t>VIII   </a:t>
            </a:r>
            <a:r>
              <a:rPr lang="pl-PL" sz="2600" dirty="0">
                <a:latin typeface="Harrington" panose="04040505050A02020702" pitchFamily="82" charset="0"/>
              </a:rPr>
              <a:t>P</a:t>
            </a:r>
            <a:r>
              <a:rPr lang="pl-PL" sz="2600" dirty="0" smtClean="0">
                <a:latin typeface="Harrington" panose="04040505050A02020702" pitchFamily="82" charset="0"/>
              </a:rPr>
              <a:t>ozostawiała władzę szlachty nad chłopami, nie znosząc ustroju feudalnego. Chłopom poczyniono pewne obietnice.</a:t>
            </a:r>
          </a:p>
          <a:p>
            <a:pPr marL="0" indent="0" algn="ctr">
              <a:buNone/>
            </a:pPr>
            <a:r>
              <a:rPr lang="pl-PL" sz="2600" b="1" dirty="0" smtClean="0">
                <a:latin typeface="Harrington" panose="04040505050A02020702" pitchFamily="82" charset="0"/>
              </a:rPr>
              <a:t>IX</a:t>
            </a:r>
            <a:r>
              <a:rPr lang="pl-PL" sz="2600" dirty="0" smtClean="0">
                <a:latin typeface="Harrington" panose="04040505050A02020702" pitchFamily="82" charset="0"/>
              </a:rPr>
              <a:t>   Wszyscy mieli płacić podatki.</a:t>
            </a:r>
          </a:p>
          <a:p>
            <a:pPr marL="0" indent="0" algn="ctr">
              <a:buNone/>
            </a:pPr>
            <a:r>
              <a:rPr lang="pl-PL" sz="2600" b="1" dirty="0" smtClean="0">
                <a:latin typeface="Harrington" panose="04040505050A02020702" pitchFamily="82" charset="0"/>
              </a:rPr>
              <a:t>X    </a:t>
            </a:r>
            <a:r>
              <a:rPr lang="pl-PL" sz="2600" dirty="0" smtClean="0">
                <a:latin typeface="Harrington" panose="04040505050A02020702" pitchFamily="82" charset="0"/>
              </a:rPr>
              <a:t>Konstytucja zakładała utworzenie armii polskiej mającej liczyć co najmniej 100 tys. Żołnierzy.  </a:t>
            </a:r>
            <a:endParaRPr lang="pl-PL" sz="2600" b="1" dirty="0">
              <a:latin typeface="Harrington" panose="04040505050A02020702" pitchFamily="82" charset="0"/>
            </a:endParaRPr>
          </a:p>
        </p:txBody>
      </p:sp>
      <p:pic>
        <p:nvPicPr>
          <p:cNvPr id="614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56793" y="435431"/>
            <a:ext cx="3635896" cy="5616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02483155"/>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ymbol zastępczy tekstu 17"/>
          <p:cNvSpPr>
            <a:spLocks noGrp="1"/>
          </p:cNvSpPr>
          <p:nvPr>
            <p:ph type="body" sz="half" idx="4294967295"/>
          </p:nvPr>
        </p:nvSpPr>
        <p:spPr>
          <a:xfrm>
            <a:off x="-180528" y="659485"/>
            <a:ext cx="3096344" cy="5065734"/>
          </a:xfrm>
        </p:spPr>
        <p:txBody>
          <a:bodyPr>
            <a:noAutofit/>
          </a:bodyPr>
          <a:lstStyle/>
          <a:p>
            <a:r>
              <a:rPr lang="pl-PL" sz="2000" dirty="0" smtClean="0">
                <a:latin typeface="Harrington" panose="04040505050A02020702" pitchFamily="82" charset="0"/>
              </a:rPr>
              <a:t>Polska w XVI wieku była liczącym się w Europie państwem. Kraj rozwijał się pomyślnie zarówno pod względem gospodarczym i politycznym. Jednak w XVII wieku przez terytorium Polski przetoczyły się liczne konflikty zbrojne, które doprowadziły do osłabienia gospodarczego kraju.</a:t>
            </a:r>
            <a:endParaRPr lang="pl-PL" sz="2000" dirty="0">
              <a:latin typeface="Harrington" panose="04040505050A02020702" pitchFamily="82" charset="0"/>
            </a:endParaRPr>
          </a:p>
        </p:txBody>
      </p:sp>
      <p:pic>
        <p:nvPicPr>
          <p:cNvPr id="3074" name="Picture 2" descr="http://holland.org.pl/artykuly/polska/images/2_2_16wiek.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59832" y="620688"/>
            <a:ext cx="5815439" cy="5329977"/>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ymbol zastępczy zawartości 4"/>
          <p:cNvSpPr>
            <a:spLocks noGrp="1"/>
          </p:cNvSpPr>
          <p:nvPr>
            <p:ph idx="1"/>
          </p:nvPr>
        </p:nvSpPr>
        <p:spPr/>
        <p:txBody>
          <a:bodyPr/>
          <a:lstStyle/>
          <a:p>
            <a:endParaRPr lang="pl-PL" dirty="0"/>
          </a:p>
        </p:txBody>
      </p:sp>
      <p:sp>
        <p:nvSpPr>
          <p:cNvPr id="6" name="Symbol zastępczy tekstu 5"/>
          <p:cNvSpPr>
            <a:spLocks noGrp="1"/>
          </p:cNvSpPr>
          <p:nvPr>
            <p:ph type="body" sz="half" idx="2"/>
          </p:nvPr>
        </p:nvSpPr>
        <p:spPr>
          <a:xfrm>
            <a:off x="237665" y="196846"/>
            <a:ext cx="3960440" cy="5863710"/>
          </a:xfrm>
        </p:spPr>
        <p:txBody>
          <a:bodyPr>
            <a:noAutofit/>
          </a:bodyPr>
          <a:lstStyle/>
          <a:p>
            <a:r>
              <a:rPr lang="pl-PL" sz="2800" dirty="0" smtClean="0">
                <a:latin typeface="Harrington" panose="04040505050A02020702" pitchFamily="82" charset="0"/>
              </a:rPr>
              <a:t>Władczyni Rosji, Caryca Katarzyna II, przeciwna była zmianom w Polsce. Zainicjowała wojnę z Polską. Wobec przeważających sił rosyjskich król Stanisław August nakazał przerwać walki. Król i przeciwnicy reform znieśli konstytucję. Rosja i Prusy dokonały w 1793 r. II rozbioru Polski.</a:t>
            </a:r>
            <a:endParaRPr lang="pl-PL" sz="2800" dirty="0">
              <a:latin typeface="Harrington" panose="04040505050A02020702" pitchFamily="82" charset="0"/>
            </a:endParaRPr>
          </a:p>
        </p:txBody>
      </p:sp>
      <p:pic>
        <p:nvPicPr>
          <p:cNvPr id="7170" name="Picture 2" descr="http://rywald.kapucyni.org.pl/wp-content/uploads/2-rozbior.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23396" y="232412"/>
            <a:ext cx="3734569" cy="3659039"/>
          </a:xfrm>
          <a:prstGeom prst="rect">
            <a:avLst/>
          </a:prstGeom>
          <a:noFill/>
          <a:extLst>
            <a:ext uri="{909E8E84-426E-40DD-AFC4-6F175D3DCCD1}">
              <a14:hiddenFill xmlns:a14="http://schemas.microsoft.com/office/drawing/2010/main" xmlns="">
                <a:solidFill>
                  <a:srgbClr val="FFFFFF"/>
                </a:solidFill>
              </a14:hiddenFill>
            </a:ext>
          </a:extLst>
        </p:spPr>
      </p:pic>
      <p:pic>
        <p:nvPicPr>
          <p:cNvPr id="7172" name="Picture 4" descr="http://upload.wikimedia.org/wikipedia/commons/a/a7/Rokotov_ekaterina.jpg">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23969" y="3074996"/>
            <a:ext cx="2246673" cy="319337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88826255"/>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828584" y="1052736"/>
            <a:ext cx="740768" cy="1314543"/>
          </a:xfrm>
        </p:spPr>
        <p:txBody>
          <a:bodyPr/>
          <a:lstStyle/>
          <a:p>
            <a:endParaRPr lang="pl-PL"/>
          </a:p>
        </p:txBody>
      </p:sp>
      <p:sp>
        <p:nvSpPr>
          <p:cNvPr id="3" name="Symbol zastępczy zawartości 2"/>
          <p:cNvSpPr>
            <a:spLocks noGrp="1"/>
          </p:cNvSpPr>
          <p:nvPr>
            <p:ph idx="1"/>
          </p:nvPr>
        </p:nvSpPr>
        <p:spPr>
          <a:xfrm>
            <a:off x="107504" y="87381"/>
            <a:ext cx="4248472" cy="6591833"/>
          </a:xfrm>
        </p:spPr>
        <p:txBody>
          <a:bodyPr>
            <a:noAutofit/>
          </a:bodyPr>
          <a:lstStyle/>
          <a:p>
            <a:pPr marL="0" indent="0" algn="ctr">
              <a:buNone/>
            </a:pPr>
            <a:r>
              <a:rPr lang="pl-PL" sz="3600" dirty="0" smtClean="0">
                <a:latin typeface="Harrington" panose="04040505050A02020702" pitchFamily="82" charset="0"/>
              </a:rPr>
              <a:t>W sytuacji II rozbioru, polscy patrioci rozpoczęli przygotowania do powstania (insurekcji).</a:t>
            </a:r>
          </a:p>
          <a:p>
            <a:pPr marL="0" indent="0" algn="ctr">
              <a:buNone/>
            </a:pPr>
            <a:r>
              <a:rPr lang="pl-PL" sz="3600" dirty="0" smtClean="0">
                <a:latin typeface="Harrington" panose="04040505050A02020702" pitchFamily="82" charset="0"/>
              </a:rPr>
              <a:t>Jego dowódcą został Tadeusz Kościuszko. Działania zbrojne rozpoczęły się w kwietniu 1794 r.</a:t>
            </a:r>
            <a:endParaRPr lang="pl-PL" sz="3600" dirty="0">
              <a:latin typeface="Harrington" panose="04040505050A02020702" pitchFamily="82" charset="0"/>
            </a:endParaRPr>
          </a:p>
        </p:txBody>
      </p:sp>
      <p:pic>
        <p:nvPicPr>
          <p:cNvPr id="8194" name="Picture 2" descr="http://klp.pl/admin-malarstwo/images/grafiki/6414.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99992" y="87381"/>
            <a:ext cx="4520952" cy="3416796"/>
          </a:xfrm>
          <a:prstGeom prst="rect">
            <a:avLst/>
          </a:prstGeom>
          <a:noFill/>
          <a:extLst>
            <a:ext uri="{909E8E84-426E-40DD-AFC4-6F175D3DCCD1}">
              <a14:hiddenFill xmlns:a14="http://schemas.microsoft.com/office/drawing/2010/main" xmlns="">
                <a:solidFill>
                  <a:srgbClr val="FFFFFF"/>
                </a:solidFill>
              </a14:hiddenFill>
            </a:ext>
          </a:extLst>
        </p:spPr>
      </p:pic>
      <p:pic>
        <p:nvPicPr>
          <p:cNvPr id="8196" name="Picture 4" descr="http://www.opowiadam.eu/3189%20k6.jpg">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052914" y="3645024"/>
            <a:ext cx="3415108" cy="303419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599206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ymbol zastępczy zawartości 5"/>
          <p:cNvSpPr>
            <a:spLocks noGrp="1"/>
          </p:cNvSpPr>
          <p:nvPr>
            <p:ph idx="1"/>
          </p:nvPr>
        </p:nvSpPr>
        <p:spPr>
          <a:xfrm>
            <a:off x="178994" y="260648"/>
            <a:ext cx="4231180" cy="6408712"/>
          </a:xfrm>
        </p:spPr>
        <p:txBody>
          <a:bodyPr>
            <a:noAutofit/>
          </a:bodyPr>
          <a:lstStyle/>
          <a:p>
            <a:pPr marL="0" indent="0" algn="ctr">
              <a:buNone/>
            </a:pPr>
            <a:r>
              <a:rPr lang="pl-PL" dirty="0" smtClean="0">
                <a:latin typeface="Harrington" panose="04040505050A02020702" pitchFamily="82" charset="0"/>
              </a:rPr>
              <a:t>W insurekcji kościuszkowskiej uczestniczyło regularne wojsko oraz ochotnicze oddziały kosynierów, chłopów uzbrojonych w osadzone pionowo kosy. Szczególnym bohaterstwem wykazali się kosynierzy w bitwie pod Racławicami </a:t>
            </a:r>
            <a:endParaRPr lang="pl-PL" dirty="0">
              <a:latin typeface="Harrington" panose="04040505050A02020702" pitchFamily="82" charset="0"/>
            </a:endParaRPr>
          </a:p>
        </p:txBody>
      </p:sp>
      <p:pic>
        <p:nvPicPr>
          <p:cNvPr id="9218" name="Picture 2" descr="http://www.rempex.com.pl/system/images/datas/000/026/873/original_original_O000057.jpg?1373900688">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10692" y="1052736"/>
            <a:ext cx="4629150" cy="41529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5621281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386860" y="5157192"/>
            <a:ext cx="8229600" cy="2160240"/>
          </a:xfrm>
        </p:spPr>
        <p:txBody>
          <a:bodyPr>
            <a:normAutofit/>
          </a:bodyPr>
          <a:lstStyle/>
          <a:p>
            <a:pPr marL="0" indent="0">
              <a:buNone/>
            </a:pPr>
            <a:r>
              <a:rPr lang="pl-PL" sz="2600" dirty="0" smtClean="0">
                <a:latin typeface="Harrington" panose="04040505050A02020702" pitchFamily="82" charset="0"/>
              </a:rPr>
              <a:t>Walki toczyły się w różnych regionach Polski. W Warszawie powstańcom przewodził szewc Jan Kiliński.</a:t>
            </a:r>
            <a:endParaRPr lang="pl-PL" sz="2600" dirty="0">
              <a:latin typeface="Harrington" panose="04040505050A02020702" pitchFamily="82" charset="0"/>
            </a:endParaRPr>
          </a:p>
        </p:txBody>
      </p:sp>
      <p:pic>
        <p:nvPicPr>
          <p:cNvPr id="10242" name="Picture 2" descr="http://www.zsz5wroclaw.home.pl/dodatki/dodatki2/patron/strona/kilinskix.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03648" y="332655"/>
            <a:ext cx="6090116" cy="453496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77803844"/>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39552" y="332656"/>
            <a:ext cx="8229600" cy="1143000"/>
          </a:xfrm>
        </p:spPr>
        <p:txBody>
          <a:bodyPr/>
          <a:lstStyle/>
          <a:p>
            <a:endParaRPr lang="pl-PL"/>
          </a:p>
        </p:txBody>
      </p:sp>
      <p:sp>
        <p:nvSpPr>
          <p:cNvPr id="3" name="Symbol zastępczy zawartości 2"/>
          <p:cNvSpPr>
            <a:spLocks noGrp="1"/>
          </p:cNvSpPr>
          <p:nvPr>
            <p:ph idx="1"/>
          </p:nvPr>
        </p:nvSpPr>
        <p:spPr>
          <a:xfrm>
            <a:off x="457200" y="4221088"/>
            <a:ext cx="8229600" cy="2232248"/>
          </a:xfrm>
        </p:spPr>
        <p:txBody>
          <a:bodyPr>
            <a:noAutofit/>
          </a:bodyPr>
          <a:lstStyle/>
          <a:p>
            <a:pPr marL="0" indent="0" algn="ctr">
              <a:buNone/>
            </a:pPr>
            <a:r>
              <a:rPr lang="pl-PL" sz="3600" dirty="0" smtClean="0">
                <a:latin typeface="Harrington" panose="04040505050A02020702" pitchFamily="82" charset="0"/>
              </a:rPr>
              <a:t>Mimo bohaterstwa żołnierzy i ludu po klęsce pod Maciejowicami powstanie upadło, a Tadeusz Kościuszko dostał się do niewoli.</a:t>
            </a:r>
            <a:endParaRPr lang="pl-PL" sz="3600" dirty="0">
              <a:latin typeface="Harrington" panose="04040505050A02020702" pitchFamily="82" charset="0"/>
            </a:endParaRPr>
          </a:p>
        </p:txBody>
      </p:sp>
      <p:pic>
        <p:nvPicPr>
          <p:cNvPr id="11266" name="Picture 2" descr="http://upload.wikimedia.org/wikipedia/commons/0/04/Maciejowice.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1560" y="548680"/>
            <a:ext cx="7860417" cy="33123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5615705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5" name="Picture 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46257" y="188640"/>
            <a:ext cx="5077593" cy="320315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2296" name="Picture 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88024" y="3606188"/>
            <a:ext cx="3816424" cy="29340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Symbol zastępczy zawartości 6"/>
          <p:cNvSpPr>
            <a:spLocks noGrp="1"/>
          </p:cNvSpPr>
          <p:nvPr>
            <p:ph idx="1"/>
          </p:nvPr>
        </p:nvSpPr>
        <p:spPr>
          <a:xfrm>
            <a:off x="251519" y="332656"/>
            <a:ext cx="3794737" cy="6048672"/>
          </a:xfrm>
        </p:spPr>
        <p:txBody>
          <a:bodyPr>
            <a:normAutofit lnSpcReduction="10000"/>
          </a:bodyPr>
          <a:lstStyle/>
          <a:p>
            <a:r>
              <a:rPr lang="pl-PL" dirty="0" smtClean="0">
                <a:latin typeface="Harrington" panose="04040505050A02020702" pitchFamily="82" charset="0"/>
              </a:rPr>
              <a:t>W 1795 r. Rosja, Prusy i Austria dokonały III rozbioru Rzeczpospolitej, dzieląc między siebie całe terytorium naszego państwa. Polska przestała istnieć. Rozpoczął się okres niewoli, trwający 123 lata.</a:t>
            </a:r>
            <a:endParaRPr lang="pl-PL" dirty="0">
              <a:latin typeface="Harrington" panose="04040505050A02020702" pitchFamily="82" charset="0"/>
            </a:endParaRPr>
          </a:p>
        </p:txBody>
      </p:sp>
    </p:spTree>
    <p:extLst>
      <p:ext uri="{BB962C8B-B14F-4D97-AF65-F5344CB8AC3E}">
        <p14:creationId xmlns:p14="http://schemas.microsoft.com/office/powerpoint/2010/main" xmlns="" val="2210957807"/>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 </a:t>
            </a:r>
            <a:endParaRPr lang="pl-PL" dirty="0"/>
          </a:p>
        </p:txBody>
      </p:sp>
      <p:pic>
        <p:nvPicPr>
          <p:cNvPr id="5" name="Symbol zastępczy zawartości 4" descr="Wojna_polsko-rosyjska_1654-1667.svg.png"/>
          <p:cNvPicPr>
            <a:picLocks noGrp="1" noChangeAspect="1"/>
          </p:cNvPicPr>
          <p:nvPr>
            <p:ph idx="1"/>
          </p:nvPr>
        </p:nvPicPr>
        <p:blipFill>
          <a:blip r:embed="rId2" cstate="print"/>
          <a:stretch>
            <a:fillRect/>
          </a:stretch>
        </p:blipFill>
        <p:spPr>
          <a:xfrm>
            <a:off x="3923928" y="161760"/>
            <a:ext cx="4788024" cy="3808075"/>
          </a:xfrm>
        </p:spPr>
      </p:pic>
      <p:sp>
        <p:nvSpPr>
          <p:cNvPr id="4" name="Symbol zastępczy tekstu 3"/>
          <p:cNvSpPr>
            <a:spLocks noGrp="1"/>
          </p:cNvSpPr>
          <p:nvPr>
            <p:ph type="body" sz="half" idx="2"/>
          </p:nvPr>
        </p:nvSpPr>
        <p:spPr>
          <a:xfrm>
            <a:off x="251520" y="548680"/>
            <a:ext cx="2592288" cy="5627167"/>
          </a:xfrm>
        </p:spPr>
        <p:txBody>
          <a:bodyPr>
            <a:noAutofit/>
          </a:bodyPr>
          <a:lstStyle/>
          <a:p>
            <a:r>
              <a:rPr lang="pl-PL" sz="2000" dirty="0" smtClean="0">
                <a:latin typeface="Harrington" panose="04040505050A02020702" pitchFamily="82" charset="0"/>
              </a:rPr>
              <a:t>W II połowie XVI wieku Rosja chciała zagarnąć część Inflant należących do Rzeczpospolitej. Kiedy na polskim tronie zasiad</a:t>
            </a:r>
            <a:r>
              <a:rPr lang="pl-PL" sz="2000" dirty="0">
                <a:latin typeface="Harrington" panose="04040505050A02020702" pitchFamily="82" charset="0"/>
              </a:rPr>
              <a:t>ł</a:t>
            </a:r>
            <a:r>
              <a:rPr lang="pl-PL" sz="2000" dirty="0" smtClean="0">
                <a:latin typeface="Harrington" panose="04040505050A02020702" pitchFamily="82" charset="0"/>
              </a:rPr>
              <a:t> Stefan Batory  podjął walkę o sporne tereny. Po wielo</a:t>
            </a:r>
            <a:r>
              <a:rPr lang="pl-PL" sz="2000" dirty="0">
                <a:latin typeface="Harrington" panose="04040505050A02020702" pitchFamily="82" charset="0"/>
              </a:rPr>
              <a:t>l</a:t>
            </a:r>
            <a:r>
              <a:rPr lang="pl-PL" sz="2000" dirty="0" smtClean="0">
                <a:latin typeface="Harrington" panose="04040505050A02020702" pitchFamily="82" charset="0"/>
              </a:rPr>
              <a:t>etnich zmaganiach dzięki utworzonej przez króla tak zwanej ,,piechocie wybranieckiej’’ udało się obronić zwartość terytorialną kraju.</a:t>
            </a:r>
            <a:endParaRPr lang="pl-PL" sz="2000" dirty="0">
              <a:latin typeface="Harrington" panose="04040505050A02020702" pitchFamily="82" charset="0"/>
            </a:endParaRPr>
          </a:p>
        </p:txBody>
      </p:sp>
      <p:pic>
        <p:nvPicPr>
          <p:cNvPr id="4098" name="Picture 2" descr="http://ts4.mm.bing.net/th?id=HN.608004740309517979&amp;pid=1.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85487" y="4168454"/>
            <a:ext cx="1697469" cy="2448272"/>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http://www.wajszczuk.v.pl/z/historia/piechota_wybraniecka.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55735" y="4186857"/>
            <a:ext cx="3131840" cy="2492896"/>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pinakoteka.zascianek.pl/Matejko/Images/Pc_Zygmunt_3_Waza.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tretch>
            <a:fillRect/>
          </a:stretch>
        </p:blipFill>
        <p:spPr bwMode="auto">
          <a:xfrm>
            <a:off x="4139952" y="332656"/>
            <a:ext cx="4266473" cy="630932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Symbol zastępczy tekstu 4"/>
          <p:cNvSpPr>
            <a:spLocks noGrp="1"/>
          </p:cNvSpPr>
          <p:nvPr>
            <p:ph type="body" sz="half" idx="2"/>
          </p:nvPr>
        </p:nvSpPr>
        <p:spPr>
          <a:xfrm>
            <a:off x="539552" y="1124744"/>
            <a:ext cx="3008313" cy="4691063"/>
          </a:xfrm>
        </p:spPr>
        <p:txBody>
          <a:bodyPr>
            <a:normAutofit fontScale="92500"/>
          </a:bodyPr>
          <a:lstStyle/>
          <a:p>
            <a:r>
              <a:rPr lang="pl-PL" sz="2800" dirty="0" smtClean="0">
                <a:latin typeface="Harrington" panose="04040505050A02020702" pitchFamily="82" charset="0"/>
              </a:rPr>
              <a:t>Wybrany na króla polski </a:t>
            </a:r>
            <a:r>
              <a:rPr lang="pl-PL" sz="2800" dirty="0">
                <a:latin typeface="Harrington" panose="04040505050A02020702" pitchFamily="82" charset="0"/>
              </a:rPr>
              <a:t>w 1587 r</a:t>
            </a:r>
            <a:r>
              <a:rPr lang="pl-PL" sz="2800" dirty="0" smtClean="0">
                <a:latin typeface="Harrington" panose="04040505050A02020702" pitchFamily="82" charset="0"/>
              </a:rPr>
              <a:t>. - Zygmunt III Waza wciągnął nasz kraj  w wieloletnie zmagania militarne ze Szwecją. Władca rościł sobie pretensje do tronu szwedzkiego.</a:t>
            </a:r>
            <a:endParaRPr lang="pl-PL" sz="2800" dirty="0">
              <a:latin typeface="Harrington" panose="04040505050A02020702" pitchFamily="82" charset="0"/>
            </a:endParaRPr>
          </a:p>
        </p:txBody>
      </p:sp>
    </p:spTree>
    <p:extLst>
      <p:ext uri="{BB962C8B-B14F-4D97-AF65-F5344CB8AC3E}">
        <p14:creationId xmlns:p14="http://schemas.microsoft.com/office/powerpoint/2010/main" xmlns="" val="172043245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2"/>
          <p:cNvSpPr>
            <a:spLocks noGrp="1"/>
          </p:cNvSpPr>
          <p:nvPr>
            <p:ph type="title"/>
          </p:nvPr>
        </p:nvSpPr>
        <p:spPr>
          <a:xfrm>
            <a:off x="467544" y="5229200"/>
            <a:ext cx="8229600" cy="1143000"/>
          </a:xfrm>
        </p:spPr>
        <p:txBody>
          <a:bodyPr>
            <a:noAutofit/>
          </a:bodyPr>
          <a:lstStyle/>
          <a:p>
            <a:pPr algn="just"/>
            <a:r>
              <a:rPr lang="pl-PL" sz="2800" dirty="0" smtClean="0">
                <a:latin typeface="Harrington" panose="04040505050A02020702" pitchFamily="82" charset="0"/>
              </a:rPr>
              <a:t>W czasie długich zmagań militarnych koleje wojny nieustannie zmieniały się. W 1627 r. okręty               polskie zwyciężyły pod Oliwą w bitwie morskiej flotę szwedzką.</a:t>
            </a:r>
            <a:endParaRPr lang="pl-PL" sz="2800" dirty="0">
              <a:latin typeface="Harrington" panose="04040505050A02020702" pitchFamily="82" charset="0"/>
            </a:endParaRPr>
          </a:p>
        </p:txBody>
      </p:sp>
      <p:pic>
        <p:nvPicPr>
          <p:cNvPr id="5" name="Symbol zastępczy zawartości 4" descr="Pluzanski_Bitwa_pod_Oliwa.jpg"/>
          <p:cNvPicPr>
            <a:picLocks noGrp="1" noChangeAspect="1"/>
          </p:cNvPicPr>
          <p:nvPr>
            <p:ph idx="1"/>
          </p:nvPr>
        </p:nvPicPr>
        <p:blipFill>
          <a:blip r:embed="rId2" cstate="print"/>
          <a:stretch>
            <a:fillRect/>
          </a:stretch>
        </p:blipFill>
        <p:spPr>
          <a:xfrm>
            <a:off x="251520" y="404664"/>
            <a:ext cx="8786842" cy="4393421"/>
          </a:xfrm>
        </p:spPr>
      </p:pic>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Siege of Clar Montis Jasna_Góra in 1655.jpg"/>
          <p:cNvPicPr>
            <a:picLocks noGrp="1" noChangeAspect="1"/>
          </p:cNvPicPr>
          <p:nvPr>
            <p:ph idx="1"/>
          </p:nvPr>
        </p:nvPicPr>
        <p:blipFill>
          <a:blip r:embed="rId2" cstate="print"/>
          <a:stretch>
            <a:fillRect/>
          </a:stretch>
        </p:blipFill>
        <p:spPr>
          <a:xfrm>
            <a:off x="3635896" y="908720"/>
            <a:ext cx="5389438" cy="5040560"/>
          </a:xfrm>
        </p:spPr>
      </p:pic>
      <p:sp>
        <p:nvSpPr>
          <p:cNvPr id="9" name="Symbol zastępczy tekstu 8"/>
          <p:cNvSpPr>
            <a:spLocks noGrp="1"/>
          </p:cNvSpPr>
          <p:nvPr>
            <p:ph type="body" sz="half" idx="2"/>
          </p:nvPr>
        </p:nvSpPr>
        <p:spPr>
          <a:xfrm>
            <a:off x="323528" y="692696"/>
            <a:ext cx="3008313" cy="4691063"/>
          </a:xfrm>
        </p:spPr>
        <p:txBody>
          <a:bodyPr>
            <a:noAutofit/>
          </a:bodyPr>
          <a:lstStyle/>
          <a:p>
            <a:r>
              <a:rPr lang="pl-PL" sz="1600" dirty="0" smtClean="0">
                <a:latin typeface="Harrington" panose="04040505050A02020702" pitchFamily="82" charset="0"/>
              </a:rPr>
              <a:t>Latem 1655 r. dwie potężne armie szwedzkie  przekroczyły zachodnie i północne granice Rzeczpospolitej wszczynając kolejną wojnę, która przeszła do historii pod nazwą potopu szwedzkiego. Najeźdźcy nie napotykając oporu zajęli całe terytorium Polski. Kraj znalazł się pod okupacją szwedzką. Punktem zwrotnym wojny ze </a:t>
            </a:r>
            <a:r>
              <a:rPr lang="pl-PL" sz="1600" dirty="0">
                <a:latin typeface="Harrington" panose="04040505050A02020702" pitchFamily="82" charset="0"/>
              </a:rPr>
              <a:t>S</a:t>
            </a:r>
            <a:r>
              <a:rPr lang="pl-PL" sz="1600" dirty="0" smtClean="0">
                <a:latin typeface="Harrington" panose="04040505050A02020702" pitchFamily="82" charset="0"/>
              </a:rPr>
              <a:t>zwedami była obrona Jasnej Góry w Częstochowie.  Ufortyfikowanego klasztoru Paulinów broniła zaledwie 250 osobowa załoga przez sześć tygodni. Ostatecznie </a:t>
            </a:r>
            <a:r>
              <a:rPr lang="pl-PL" sz="1600" dirty="0">
                <a:latin typeface="Harrington" panose="04040505050A02020702" pitchFamily="82" charset="0"/>
              </a:rPr>
              <a:t>S</a:t>
            </a:r>
            <a:r>
              <a:rPr lang="pl-PL" sz="1600" dirty="0" smtClean="0">
                <a:latin typeface="Harrington" panose="04040505050A02020702" pitchFamily="82" charset="0"/>
              </a:rPr>
              <a:t>zwedzi zrezygnowali z </a:t>
            </a:r>
            <a:r>
              <a:rPr lang="pl-PL" sz="1600" dirty="0" err="1" smtClean="0">
                <a:latin typeface="Harrington" panose="04040505050A02020702" pitchFamily="82" charset="0"/>
              </a:rPr>
              <a:t>oblężęnia</a:t>
            </a:r>
            <a:r>
              <a:rPr lang="pl-PL" sz="1600" dirty="0" smtClean="0">
                <a:latin typeface="Harrington" panose="04040505050A02020702" pitchFamily="82" charset="0"/>
              </a:rPr>
              <a:t>, a wiadomość o utrzymaniu Jasnej Góry podniosła ducha bojowego Polaków i wzmogła zapał do walki o odzyskanie niepodległości.</a:t>
            </a:r>
            <a:endParaRPr lang="pl-PL" sz="1600" dirty="0">
              <a:latin typeface="Harrington" panose="04040505050A02020702" pitchFamily="82" charset="0"/>
            </a:endParaRPr>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ymbol zastępczy tekstu 7"/>
          <p:cNvSpPr>
            <a:spLocks noGrp="1"/>
          </p:cNvSpPr>
          <p:nvPr>
            <p:ph type="body" sz="half" idx="2"/>
          </p:nvPr>
        </p:nvSpPr>
        <p:spPr>
          <a:xfrm>
            <a:off x="439122" y="512556"/>
            <a:ext cx="4330824" cy="5649491"/>
          </a:xfrm>
        </p:spPr>
        <p:txBody>
          <a:bodyPr>
            <a:noAutofit/>
          </a:bodyPr>
          <a:lstStyle/>
          <a:p>
            <a:r>
              <a:rPr lang="pl-PL" sz="2400" dirty="0" smtClean="0">
                <a:latin typeface="Harrington" panose="04040505050A02020702" pitchFamily="82" charset="0"/>
              </a:rPr>
              <a:t>Stefan Czarniecki do walki z przeważającymi siłami wroga użył oddziałów partyzanckich, które atakowały niewielkie oddziały przeciwnika. Po kilku latach walk Szwedzi zostali wyparci  z granic Rzeczpospolitej. Jednak kraj po potopie szwedzkim został bardzo osłabiony gospodarczo. Zniszczenia były tak duże, że nawet sto lat później były jeszcze widoczne. </a:t>
            </a:r>
            <a:endParaRPr lang="pl-PL" sz="2400" dirty="0">
              <a:latin typeface="Harrington" panose="04040505050A02020702" pitchFamily="82" charset="0"/>
            </a:endParaRPr>
          </a:p>
        </p:txBody>
      </p:sp>
      <p:pic>
        <p:nvPicPr>
          <p:cNvPr id="6146" name="Picture 2" descr="http://upload.wikimedia.org/wikipedia/commons/thumb/f/fc/Stefan_Czarniecki2.jpg/220px-Stefan_Czarniecki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92080" y="476672"/>
            <a:ext cx="3229872" cy="6048672"/>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ymbol zastępczy zawartości 5"/>
          <p:cNvSpPr>
            <a:spLocks noGrp="1"/>
          </p:cNvSpPr>
          <p:nvPr>
            <p:ph type="body" sz="half" idx="2"/>
          </p:nvPr>
        </p:nvSpPr>
        <p:spPr>
          <a:xfrm>
            <a:off x="251520" y="371624"/>
            <a:ext cx="3888432" cy="6192688"/>
          </a:xfrm>
        </p:spPr>
        <p:txBody>
          <a:bodyPr>
            <a:noAutofit/>
          </a:bodyPr>
          <a:lstStyle/>
          <a:p>
            <a:pPr>
              <a:buNone/>
            </a:pPr>
            <a:r>
              <a:rPr lang="pl-PL" sz="2400" dirty="0" smtClean="0">
                <a:latin typeface="Harrington" panose="04040505050A02020702" pitchFamily="82" charset="0"/>
              </a:rPr>
              <a:t>W latach 1648-1657 na południowo – wschodnich rubieżach Rzeczpospolitej wybuchło powstanie Kozaków Zaporoskich i chłopstwa ruskiego pod dowództwem hetmana kozackiego Bohdana Chmielnickiego</a:t>
            </a:r>
            <a:r>
              <a:rPr lang="pl-PL" sz="2400" dirty="0">
                <a:latin typeface="Harrington" panose="04040505050A02020702" pitchFamily="82" charset="0"/>
              </a:rPr>
              <a:t> </a:t>
            </a:r>
            <a:r>
              <a:rPr lang="pl-PL" sz="2400" dirty="0" smtClean="0">
                <a:latin typeface="Harrington" panose="04040505050A02020702" pitchFamily="82" charset="0"/>
              </a:rPr>
              <a:t>przeciwko magnaterii</a:t>
            </a:r>
            <a:r>
              <a:rPr lang="pl-PL" sz="2400" dirty="0">
                <a:latin typeface="Harrington" panose="04040505050A02020702" pitchFamily="82" charset="0"/>
              </a:rPr>
              <a:t> </a:t>
            </a:r>
            <a:r>
              <a:rPr lang="pl-PL" sz="2400" dirty="0" smtClean="0">
                <a:latin typeface="Harrington" panose="04040505050A02020702" pitchFamily="82" charset="0"/>
              </a:rPr>
              <a:t>i szlachcie</a:t>
            </a:r>
            <a:r>
              <a:rPr lang="pl-PL" sz="2400" dirty="0">
                <a:latin typeface="Harrington" panose="04040505050A02020702" pitchFamily="82" charset="0"/>
              </a:rPr>
              <a:t> </a:t>
            </a:r>
            <a:r>
              <a:rPr lang="pl-PL" sz="2400" dirty="0" smtClean="0">
                <a:latin typeface="Harrington" panose="04040505050A02020702" pitchFamily="82" charset="0"/>
              </a:rPr>
              <a:t>polskiej. Wojny toczone w XVII wieku osłabiły państwo polskie. Rzeczpospolita chyliła się ku upadkowi.</a:t>
            </a:r>
            <a:endParaRPr lang="pl-PL" sz="2400" dirty="0">
              <a:latin typeface="Harrington" panose="04040505050A02020702" pitchFamily="82" charset="0"/>
            </a:endParaRPr>
          </a:p>
        </p:txBody>
      </p:sp>
      <p:pic>
        <p:nvPicPr>
          <p:cNvPr id="1038" name="Picture 14" descr="http://upload.wikimedia.org/wikipedia/commons/thumb/2/2f/BChmielnicki.jpg/182px-BChmielnicki.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39952" y="404664"/>
            <a:ext cx="3007827" cy="3966368"/>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Symbol zastępczy zawartości 3" descr="280px-Bohdan_Chmielnicki_z_Tuhaj_Bejem_pod_Lwowem_Matejko.JPG"/>
          <p:cNvPicPr>
            <a:picLocks noGrp="1" noChangeAspect="1"/>
          </p:cNvPicPr>
          <p:nvPr>
            <p:ph idx="1"/>
          </p:nvPr>
        </p:nvPicPr>
        <p:blipFill>
          <a:blip r:embed="rId4" cstate="print"/>
          <a:stretch>
            <a:fillRect/>
          </a:stretch>
        </p:blipFill>
        <p:spPr>
          <a:xfrm>
            <a:off x="6444208" y="2996952"/>
            <a:ext cx="2467438" cy="3674720"/>
          </a:xfrm>
        </p:spPr>
      </p:pic>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683568" y="908720"/>
            <a:ext cx="7772400" cy="1470025"/>
          </a:xfrm>
        </p:spPr>
        <p:txBody>
          <a:bodyPr>
            <a:normAutofit/>
          </a:bodyPr>
          <a:lstStyle/>
          <a:p>
            <a:r>
              <a:rPr lang="pl-PL" sz="4000" dirty="0" smtClean="0">
                <a:latin typeface="Harrington" panose="04040505050A02020702" pitchFamily="82" charset="0"/>
              </a:rPr>
              <a:t>Państwo wobec konieczności reform </a:t>
            </a:r>
            <a:endParaRPr lang="pl-PL" sz="4000" dirty="0">
              <a:latin typeface="Harrington" panose="04040505050A02020702" pitchFamily="82" charset="0"/>
            </a:endParaRPr>
          </a:p>
        </p:txBody>
      </p:sp>
      <p:sp>
        <p:nvSpPr>
          <p:cNvPr id="3" name="Podtytuł 2"/>
          <p:cNvSpPr>
            <a:spLocks noGrp="1"/>
          </p:cNvSpPr>
          <p:nvPr>
            <p:ph type="subTitle" idx="1"/>
          </p:nvPr>
        </p:nvSpPr>
        <p:spPr>
          <a:xfrm>
            <a:off x="539552" y="2636912"/>
            <a:ext cx="7232848" cy="3001888"/>
          </a:xfrm>
        </p:spPr>
        <p:txBody>
          <a:bodyPr>
            <a:noAutofit/>
          </a:bodyPr>
          <a:lstStyle/>
          <a:p>
            <a:pPr algn="l"/>
            <a:r>
              <a:rPr lang="pl-PL" sz="2800" dirty="0" smtClean="0">
                <a:solidFill>
                  <a:schemeClr val="tx1">
                    <a:lumMod val="95000"/>
                    <a:lumOff val="5000"/>
                  </a:schemeClr>
                </a:solidFill>
                <a:latin typeface="Harrington" panose="04040505050A02020702" pitchFamily="82" charset="0"/>
              </a:rPr>
              <a:t>W XVIII w. działalność organu decydującego o najważniejszych sprawach w państwie – Sejmu Rzeczpospolitej została sparaliżowana przez zasadę </a:t>
            </a:r>
            <a:r>
              <a:rPr lang="pl-PL" sz="2800" b="1" i="1" dirty="0" smtClean="0">
                <a:solidFill>
                  <a:schemeClr val="tx1">
                    <a:lumMod val="95000"/>
                    <a:lumOff val="5000"/>
                  </a:schemeClr>
                </a:solidFill>
                <a:latin typeface="Harrington" panose="04040505050A02020702" pitchFamily="82" charset="0"/>
              </a:rPr>
              <a:t>liberum veto.</a:t>
            </a:r>
            <a:r>
              <a:rPr lang="pl-PL" sz="2800" dirty="0" smtClean="0">
                <a:solidFill>
                  <a:schemeClr val="tx1">
                    <a:lumMod val="95000"/>
                    <a:lumOff val="5000"/>
                  </a:schemeClr>
                </a:solidFill>
                <a:latin typeface="Harrington" panose="04040505050A02020702" pitchFamily="82" charset="0"/>
              </a:rPr>
              <a:t> Uprawniała ona posłów do zrywania obrad i unieważniania postanowień sejmu nawet przez jednego posła, co doprowadziło kraj do anarchii              i powolnego upadku.</a:t>
            </a:r>
            <a:endParaRPr lang="pl-PL" sz="2800" dirty="0">
              <a:solidFill>
                <a:schemeClr val="tx1">
                  <a:lumMod val="95000"/>
                  <a:lumOff val="5000"/>
                </a:schemeClr>
              </a:solidFill>
              <a:latin typeface="Harrington" panose="04040505050A02020702" pitchFamily="82" charset="0"/>
            </a:endParaRPr>
          </a:p>
        </p:txBody>
      </p:sp>
    </p:spTree>
    <p:extLst>
      <p:ext uri="{BB962C8B-B14F-4D97-AF65-F5344CB8AC3E}">
        <p14:creationId xmlns:p14="http://schemas.microsoft.com/office/powerpoint/2010/main" xmlns="" val="341446405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456</TotalTime>
  <Words>1185</Words>
  <Application>Microsoft Office PowerPoint</Application>
  <PresentationFormat>Pokaz na ekranie (4:3)</PresentationFormat>
  <Paragraphs>37</Paragraphs>
  <Slides>25</Slides>
  <Notes>0</Notes>
  <HiddenSlides>0</HiddenSlides>
  <MMClips>0</MMClips>
  <ScaleCrop>false</ScaleCrop>
  <HeadingPairs>
    <vt:vector size="4" baseType="variant">
      <vt:variant>
        <vt:lpstr>Motyw</vt:lpstr>
      </vt:variant>
      <vt:variant>
        <vt:i4>6</vt:i4>
      </vt:variant>
      <vt:variant>
        <vt:lpstr>Tytuły slajdów</vt:lpstr>
      </vt:variant>
      <vt:variant>
        <vt:i4>25</vt:i4>
      </vt:variant>
    </vt:vector>
  </HeadingPairs>
  <TitlesOfParts>
    <vt:vector size="31" baseType="lpstr">
      <vt:lpstr>Motyw pakietu Office</vt:lpstr>
      <vt:lpstr>1_Motyw pakietu Office</vt:lpstr>
      <vt:lpstr>2_Motyw pakietu Office</vt:lpstr>
      <vt:lpstr>3_Motyw pakietu Office</vt:lpstr>
      <vt:lpstr>4_Motyw pakietu Office</vt:lpstr>
      <vt:lpstr>5_Motyw pakietu Office</vt:lpstr>
      <vt:lpstr>3 maja 1791 r. – uchwalenie pierwszej w Europie i drugiej na  świecie konstytucji Rzeczpospolitej.</vt:lpstr>
      <vt:lpstr>Slajd 2</vt:lpstr>
      <vt:lpstr> </vt:lpstr>
      <vt:lpstr>Slajd 4</vt:lpstr>
      <vt:lpstr>W czasie długich zmagań militarnych koleje wojny nieustannie zmieniały się. W 1627 r. okręty               polskie zwyciężyły pod Oliwą w bitwie morskiej flotę szwedzką.</vt:lpstr>
      <vt:lpstr>Slajd 6</vt:lpstr>
      <vt:lpstr>Slajd 7</vt:lpstr>
      <vt:lpstr>Slajd 8</vt:lpstr>
      <vt:lpstr>Państwo wobec konieczności reform </vt:lpstr>
      <vt:lpstr>Slajd 10</vt:lpstr>
      <vt:lpstr>Slajd 11</vt:lpstr>
      <vt:lpstr>Slajd 12</vt:lpstr>
      <vt:lpstr>Slajd 13</vt:lpstr>
      <vt:lpstr>Slajd 14</vt:lpstr>
      <vt:lpstr>Slajd 15</vt:lpstr>
      <vt:lpstr>Slajd 16</vt:lpstr>
      <vt:lpstr>Slajd 17</vt:lpstr>
      <vt:lpstr>Slajd 18</vt:lpstr>
      <vt:lpstr>Slajd 19</vt:lpstr>
      <vt:lpstr>Slajd 20</vt:lpstr>
      <vt:lpstr>Slajd 21</vt:lpstr>
      <vt:lpstr>Slajd 22</vt:lpstr>
      <vt:lpstr>Slajd 23</vt:lpstr>
      <vt:lpstr>Slajd 24</vt:lpstr>
      <vt:lpstr>Slajd 25</vt:lpstr>
    </vt:vector>
  </TitlesOfParts>
  <Company>Acer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Mapa Polski z XVI</dc:title>
  <dc:creator>user</dc:creator>
  <cp:lastModifiedBy>user</cp:lastModifiedBy>
  <cp:revision>39</cp:revision>
  <dcterms:created xsi:type="dcterms:W3CDTF">2014-04-29T12:41:41Z</dcterms:created>
  <dcterms:modified xsi:type="dcterms:W3CDTF">2020-04-30T19:45:14Z</dcterms:modified>
</cp:coreProperties>
</file>